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8" r:id="rId2"/>
    <p:sldId id="290" r:id="rId3"/>
    <p:sldId id="259" r:id="rId4"/>
    <p:sldId id="338" r:id="rId5"/>
    <p:sldId id="339" r:id="rId6"/>
    <p:sldId id="292" r:id="rId7"/>
    <p:sldId id="331" r:id="rId8"/>
    <p:sldId id="332" r:id="rId9"/>
    <p:sldId id="333" r:id="rId10"/>
    <p:sldId id="334" r:id="rId11"/>
    <p:sldId id="335" r:id="rId12"/>
    <p:sldId id="336" r:id="rId13"/>
    <p:sldId id="337" r:id="rId14"/>
    <p:sldId id="275" r:id="rId15"/>
    <p:sldId id="279" r:id="rId16"/>
    <p:sldId id="276" r:id="rId17"/>
    <p:sldId id="294" r:id="rId18"/>
    <p:sldId id="297" r:id="rId19"/>
    <p:sldId id="280" r:id="rId20"/>
    <p:sldId id="281" r:id="rId21"/>
    <p:sldId id="282" r:id="rId22"/>
    <p:sldId id="300" r:id="rId23"/>
    <p:sldId id="283" r:id="rId24"/>
    <p:sldId id="277" r:id="rId25"/>
    <p:sldId id="320" r:id="rId26"/>
    <p:sldId id="322" r:id="rId27"/>
    <p:sldId id="323" r:id="rId28"/>
    <p:sldId id="324" r:id="rId29"/>
    <p:sldId id="325" r:id="rId30"/>
    <p:sldId id="326" r:id="rId31"/>
    <p:sldId id="327" r:id="rId32"/>
    <p:sldId id="328" r:id="rId33"/>
    <p:sldId id="329" r:id="rId34"/>
    <p:sldId id="33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EEF"/>
    <a:srgbClr val="EAEFF7"/>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5" autoAdjust="0"/>
    <p:restoredTop sz="80568" autoAdjust="0"/>
  </p:normalViewPr>
  <p:slideViewPr>
    <p:cSldViewPr snapToGrid="0" snapToObjects="1">
      <p:cViewPr varScale="1">
        <p:scale>
          <a:sx n="79" d="100"/>
          <a:sy n="79" d="100"/>
        </p:scale>
        <p:origin x="758"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6064A58-F720-4D21-8520-6A7BF48C746F}" type="doc">
      <dgm:prSet loTypeId="urn:microsoft.com/office/officeart/2008/layout/VerticalCurvedList#1" loCatId="list" qsTypeId="urn:microsoft.com/office/officeart/2005/8/quickstyle/simple2#1" qsCatId="simple" csTypeId="urn:microsoft.com/office/officeart/2005/8/colors/accent1_2#1" csCatId="accent1" phldr="1"/>
      <dgm:spPr/>
      <dgm:t>
        <a:bodyPr/>
        <a:lstStyle/>
        <a:p>
          <a:endParaRPr lang="zh-CN" altLang="en-US"/>
        </a:p>
      </dgm:t>
    </dgm:pt>
    <dgm:pt modelId="{E8EBE203-E780-41CF-81AC-75358E5DB6EA}">
      <dgm:prSet phldrT="[文本]"/>
      <dgm:spPr/>
      <dgm:t>
        <a:bodyPr/>
        <a:lstStyle/>
        <a:p>
          <a:r>
            <a:rPr lang="zh-CN" altLang="en-US" dirty="0"/>
            <a:t>减少对外界干扰</a:t>
          </a:r>
        </a:p>
      </dgm:t>
    </dgm:pt>
    <dgm:pt modelId="{22FE5E73-83C8-4A59-B981-7E1D6DACBE4F}" type="parTrans" cxnId="{65BD0E81-BC17-4E00-A739-308414185EBF}">
      <dgm:prSet/>
      <dgm:spPr/>
      <dgm:t>
        <a:bodyPr/>
        <a:lstStyle/>
        <a:p>
          <a:endParaRPr lang="zh-CN" altLang="en-US"/>
        </a:p>
      </dgm:t>
    </dgm:pt>
    <dgm:pt modelId="{4A5BBA12-E975-407B-AB9F-6BDBE958DBD0}" type="sibTrans" cxnId="{65BD0E81-BC17-4E00-A739-308414185EBF}">
      <dgm:prSet/>
      <dgm:spPr/>
      <dgm:t>
        <a:bodyPr/>
        <a:lstStyle/>
        <a:p>
          <a:endParaRPr lang="zh-CN" altLang="en-US"/>
        </a:p>
      </dgm:t>
    </dgm:pt>
    <dgm:pt modelId="{0F7A8650-5F42-4834-AACA-106DC2C640A9}">
      <dgm:prSet phldrT="[文本]"/>
      <dgm:spPr/>
      <dgm:t>
        <a:bodyPr/>
        <a:lstStyle/>
        <a:p>
          <a:r>
            <a:rPr lang="zh-CN" altLang="en-US" dirty="0"/>
            <a:t>提高编码效率</a:t>
          </a:r>
        </a:p>
      </dgm:t>
    </dgm:pt>
    <dgm:pt modelId="{A436D611-60F6-4A1A-8354-1354D266F7BD}" type="parTrans" cxnId="{B294DFDD-922A-4EF0-886A-C74A73A33F68}">
      <dgm:prSet/>
      <dgm:spPr/>
      <dgm:t>
        <a:bodyPr/>
        <a:lstStyle/>
        <a:p>
          <a:endParaRPr lang="zh-CN" altLang="en-US"/>
        </a:p>
      </dgm:t>
    </dgm:pt>
    <dgm:pt modelId="{E5B1D2E3-D826-4759-8BC4-DFDD5FC5982C}" type="sibTrans" cxnId="{B294DFDD-922A-4EF0-886A-C74A73A33F68}">
      <dgm:prSet/>
      <dgm:spPr/>
      <dgm:t>
        <a:bodyPr/>
        <a:lstStyle/>
        <a:p>
          <a:endParaRPr lang="zh-CN" altLang="en-US"/>
        </a:p>
      </dgm:t>
    </dgm:pt>
    <dgm:pt modelId="{5021FE35-53F2-4452-9F7E-DD1BDF727D51}">
      <dgm:prSet phldrT="[文本]"/>
      <dgm:spPr/>
      <dgm:t>
        <a:bodyPr/>
        <a:lstStyle/>
        <a:p>
          <a:r>
            <a:rPr lang="zh-CN" altLang="en-US" dirty="0"/>
            <a:t>动静两方面把握问题</a:t>
          </a:r>
        </a:p>
      </dgm:t>
    </dgm:pt>
    <dgm:pt modelId="{22814B3A-CEE8-4EF3-924C-A9FEC3D4D8DA}" type="parTrans" cxnId="{B5348C70-FC02-497B-B4C1-AA2E06B0512F}">
      <dgm:prSet/>
      <dgm:spPr/>
      <dgm:t>
        <a:bodyPr/>
        <a:lstStyle/>
        <a:p>
          <a:endParaRPr lang="zh-CN" altLang="en-US"/>
        </a:p>
      </dgm:t>
    </dgm:pt>
    <dgm:pt modelId="{B6EED529-3BB8-4F28-BC75-9FD3EF92CBA4}" type="sibTrans" cxnId="{B5348C70-FC02-497B-B4C1-AA2E06B0512F}">
      <dgm:prSet/>
      <dgm:spPr/>
      <dgm:t>
        <a:bodyPr/>
        <a:lstStyle/>
        <a:p>
          <a:endParaRPr lang="zh-CN" altLang="en-US"/>
        </a:p>
      </dgm:t>
    </dgm:pt>
    <dgm:pt modelId="{79C022F0-8C69-4CFF-A207-6643B11F5D10}" type="pres">
      <dgm:prSet presAssocID="{06064A58-F720-4D21-8520-6A7BF48C746F}" presName="Name0" presStyleCnt="0">
        <dgm:presLayoutVars>
          <dgm:chMax val="7"/>
          <dgm:chPref val="7"/>
          <dgm:dir/>
        </dgm:presLayoutVars>
      </dgm:prSet>
      <dgm:spPr/>
    </dgm:pt>
    <dgm:pt modelId="{AAB690AA-76FF-4AA2-8016-4F1CC20811FD}" type="pres">
      <dgm:prSet presAssocID="{06064A58-F720-4D21-8520-6A7BF48C746F}" presName="Name1" presStyleCnt="0"/>
      <dgm:spPr/>
    </dgm:pt>
    <dgm:pt modelId="{22E50C10-FBC7-486D-8C04-530C2CBB5B7B}" type="pres">
      <dgm:prSet presAssocID="{06064A58-F720-4D21-8520-6A7BF48C746F}" presName="cycle" presStyleCnt="0"/>
      <dgm:spPr/>
    </dgm:pt>
    <dgm:pt modelId="{31601C72-110C-46BD-BD7E-AF981D502D5F}" type="pres">
      <dgm:prSet presAssocID="{06064A58-F720-4D21-8520-6A7BF48C746F}" presName="srcNode" presStyleLbl="node1" presStyleIdx="0" presStyleCnt="3"/>
      <dgm:spPr/>
    </dgm:pt>
    <dgm:pt modelId="{2B8B14F9-2197-4FC5-A3C3-54BDD17F1D2E}" type="pres">
      <dgm:prSet presAssocID="{06064A58-F720-4D21-8520-6A7BF48C746F}" presName="conn" presStyleLbl="parChTrans1D2" presStyleIdx="0" presStyleCnt="1"/>
      <dgm:spPr/>
    </dgm:pt>
    <dgm:pt modelId="{4F94CAB3-D9E5-4A12-90D2-32B8787832BF}" type="pres">
      <dgm:prSet presAssocID="{06064A58-F720-4D21-8520-6A7BF48C746F}" presName="extraNode" presStyleLbl="node1" presStyleIdx="0" presStyleCnt="3"/>
      <dgm:spPr/>
    </dgm:pt>
    <dgm:pt modelId="{9B17120A-78D8-47C0-B36E-5767E22F1375}" type="pres">
      <dgm:prSet presAssocID="{06064A58-F720-4D21-8520-6A7BF48C746F}" presName="dstNode" presStyleLbl="node1" presStyleIdx="0" presStyleCnt="3"/>
      <dgm:spPr/>
    </dgm:pt>
    <dgm:pt modelId="{7EAA0152-6A83-4B29-9B0A-AB9EFB17C5E3}" type="pres">
      <dgm:prSet presAssocID="{E8EBE203-E780-41CF-81AC-75358E5DB6EA}" presName="text_1" presStyleLbl="node1" presStyleIdx="0" presStyleCnt="3">
        <dgm:presLayoutVars>
          <dgm:bulletEnabled val="1"/>
        </dgm:presLayoutVars>
      </dgm:prSet>
      <dgm:spPr/>
    </dgm:pt>
    <dgm:pt modelId="{84DF7C54-A655-400C-A390-6696679AC82A}" type="pres">
      <dgm:prSet presAssocID="{E8EBE203-E780-41CF-81AC-75358E5DB6EA}" presName="accent_1" presStyleCnt="0"/>
      <dgm:spPr/>
    </dgm:pt>
    <dgm:pt modelId="{882C139D-0930-43CC-B57E-960EA42346E1}" type="pres">
      <dgm:prSet presAssocID="{E8EBE203-E780-41CF-81AC-75358E5DB6EA}" presName="accentRepeatNode" presStyleLbl="solidFgAcc1" presStyleIdx="0" presStyleCnt="3"/>
      <dgm:spPr/>
    </dgm:pt>
    <dgm:pt modelId="{8F492D67-42CF-45F1-969C-59F89863CE7F}" type="pres">
      <dgm:prSet presAssocID="{0F7A8650-5F42-4834-AACA-106DC2C640A9}" presName="text_2" presStyleLbl="node1" presStyleIdx="1" presStyleCnt="3">
        <dgm:presLayoutVars>
          <dgm:bulletEnabled val="1"/>
        </dgm:presLayoutVars>
      </dgm:prSet>
      <dgm:spPr/>
    </dgm:pt>
    <dgm:pt modelId="{13C8F8DB-3211-4208-A95B-9E4E075EBE24}" type="pres">
      <dgm:prSet presAssocID="{0F7A8650-5F42-4834-AACA-106DC2C640A9}" presName="accent_2" presStyleCnt="0"/>
      <dgm:spPr/>
    </dgm:pt>
    <dgm:pt modelId="{5FED7C45-6D00-4D2F-82DA-B9D9232BC465}" type="pres">
      <dgm:prSet presAssocID="{0F7A8650-5F42-4834-AACA-106DC2C640A9}" presName="accentRepeatNode" presStyleLbl="solidFgAcc1" presStyleIdx="1" presStyleCnt="3"/>
      <dgm:spPr/>
    </dgm:pt>
    <dgm:pt modelId="{082D19C4-D54A-4B1E-8BFF-5F776D7CB671}" type="pres">
      <dgm:prSet presAssocID="{5021FE35-53F2-4452-9F7E-DD1BDF727D51}" presName="text_3" presStyleLbl="node1" presStyleIdx="2" presStyleCnt="3">
        <dgm:presLayoutVars>
          <dgm:bulletEnabled val="1"/>
        </dgm:presLayoutVars>
      </dgm:prSet>
      <dgm:spPr/>
    </dgm:pt>
    <dgm:pt modelId="{44D307E5-7762-429E-B567-B1A4FB5B2C3B}" type="pres">
      <dgm:prSet presAssocID="{5021FE35-53F2-4452-9F7E-DD1BDF727D51}" presName="accent_3" presStyleCnt="0"/>
      <dgm:spPr/>
    </dgm:pt>
    <dgm:pt modelId="{97A829F5-3F49-4639-BBDF-4B84842BFD38}" type="pres">
      <dgm:prSet presAssocID="{5021FE35-53F2-4452-9F7E-DD1BDF727D51}" presName="accentRepeatNode" presStyleLbl="solidFgAcc1" presStyleIdx="2" presStyleCnt="3"/>
      <dgm:spPr/>
    </dgm:pt>
  </dgm:ptLst>
  <dgm:cxnLst>
    <dgm:cxn modelId="{C7CB7270-E79E-406D-B3CA-5C31F243105A}" type="presOf" srcId="{0F7A8650-5F42-4834-AACA-106DC2C640A9}" destId="{8F492D67-42CF-45F1-969C-59F89863CE7F}" srcOrd="0" destOrd="0" presId="urn:microsoft.com/office/officeart/2008/layout/VerticalCurvedList#1"/>
    <dgm:cxn modelId="{B5348C70-FC02-497B-B4C1-AA2E06B0512F}" srcId="{06064A58-F720-4D21-8520-6A7BF48C746F}" destId="{5021FE35-53F2-4452-9F7E-DD1BDF727D51}" srcOrd="2" destOrd="0" parTransId="{22814B3A-CEE8-4EF3-924C-A9FEC3D4D8DA}" sibTransId="{B6EED529-3BB8-4F28-BC75-9FD3EF92CBA4}"/>
    <dgm:cxn modelId="{793CD776-3C4B-4AA9-8A9C-242FEFFE3E33}" type="presOf" srcId="{4A5BBA12-E975-407B-AB9F-6BDBE958DBD0}" destId="{2B8B14F9-2197-4FC5-A3C3-54BDD17F1D2E}" srcOrd="0" destOrd="0" presId="urn:microsoft.com/office/officeart/2008/layout/VerticalCurvedList#1"/>
    <dgm:cxn modelId="{60B0527F-671F-4E11-B7FE-C203FB9BB26B}" type="presOf" srcId="{5021FE35-53F2-4452-9F7E-DD1BDF727D51}" destId="{082D19C4-D54A-4B1E-8BFF-5F776D7CB671}" srcOrd="0" destOrd="0" presId="urn:microsoft.com/office/officeart/2008/layout/VerticalCurvedList#1"/>
    <dgm:cxn modelId="{65BD0E81-BC17-4E00-A739-308414185EBF}" srcId="{06064A58-F720-4D21-8520-6A7BF48C746F}" destId="{E8EBE203-E780-41CF-81AC-75358E5DB6EA}" srcOrd="0" destOrd="0" parTransId="{22FE5E73-83C8-4A59-B981-7E1D6DACBE4F}" sibTransId="{4A5BBA12-E975-407B-AB9F-6BDBE958DBD0}"/>
    <dgm:cxn modelId="{FA4678D5-532F-4BA6-8DB3-990F2027D302}" type="presOf" srcId="{E8EBE203-E780-41CF-81AC-75358E5DB6EA}" destId="{7EAA0152-6A83-4B29-9B0A-AB9EFB17C5E3}" srcOrd="0" destOrd="0" presId="urn:microsoft.com/office/officeart/2008/layout/VerticalCurvedList#1"/>
    <dgm:cxn modelId="{B294DFDD-922A-4EF0-886A-C74A73A33F68}" srcId="{06064A58-F720-4D21-8520-6A7BF48C746F}" destId="{0F7A8650-5F42-4834-AACA-106DC2C640A9}" srcOrd="1" destOrd="0" parTransId="{A436D611-60F6-4A1A-8354-1354D266F7BD}" sibTransId="{E5B1D2E3-D826-4759-8BC4-DFDD5FC5982C}"/>
    <dgm:cxn modelId="{69FE8CE1-F32A-4F84-8EF7-14F3C513FB8F}" type="presOf" srcId="{06064A58-F720-4D21-8520-6A7BF48C746F}" destId="{79C022F0-8C69-4CFF-A207-6643B11F5D10}" srcOrd="0" destOrd="0" presId="urn:microsoft.com/office/officeart/2008/layout/VerticalCurvedList#1"/>
    <dgm:cxn modelId="{733D4928-C602-46BE-BF16-34D0D9A619C8}" type="presParOf" srcId="{79C022F0-8C69-4CFF-A207-6643B11F5D10}" destId="{AAB690AA-76FF-4AA2-8016-4F1CC20811FD}" srcOrd="0" destOrd="0" presId="urn:microsoft.com/office/officeart/2008/layout/VerticalCurvedList#1"/>
    <dgm:cxn modelId="{9494F5C7-05BD-4BAA-B8E2-6A72C9745719}" type="presParOf" srcId="{AAB690AA-76FF-4AA2-8016-4F1CC20811FD}" destId="{22E50C10-FBC7-486D-8C04-530C2CBB5B7B}" srcOrd="0" destOrd="0" presId="urn:microsoft.com/office/officeart/2008/layout/VerticalCurvedList#1"/>
    <dgm:cxn modelId="{299FD2A7-90E8-469E-8690-321FA0CF909D}" type="presParOf" srcId="{22E50C10-FBC7-486D-8C04-530C2CBB5B7B}" destId="{31601C72-110C-46BD-BD7E-AF981D502D5F}" srcOrd="0" destOrd="0" presId="urn:microsoft.com/office/officeart/2008/layout/VerticalCurvedList#1"/>
    <dgm:cxn modelId="{F2265DA1-BB86-42A0-8189-3AB8A7032959}" type="presParOf" srcId="{22E50C10-FBC7-486D-8C04-530C2CBB5B7B}" destId="{2B8B14F9-2197-4FC5-A3C3-54BDD17F1D2E}" srcOrd="1" destOrd="0" presId="urn:microsoft.com/office/officeart/2008/layout/VerticalCurvedList#1"/>
    <dgm:cxn modelId="{093A2C60-7559-4E43-A41F-ED494AABEAAB}" type="presParOf" srcId="{22E50C10-FBC7-486D-8C04-530C2CBB5B7B}" destId="{4F94CAB3-D9E5-4A12-90D2-32B8787832BF}" srcOrd="2" destOrd="0" presId="urn:microsoft.com/office/officeart/2008/layout/VerticalCurvedList#1"/>
    <dgm:cxn modelId="{BAB009E0-644D-4FCC-9F1E-AE117F5F3212}" type="presParOf" srcId="{22E50C10-FBC7-486D-8C04-530C2CBB5B7B}" destId="{9B17120A-78D8-47C0-B36E-5767E22F1375}" srcOrd="3" destOrd="0" presId="urn:microsoft.com/office/officeart/2008/layout/VerticalCurvedList#1"/>
    <dgm:cxn modelId="{F280E70B-55D9-4683-A9C5-DCCA2183686A}" type="presParOf" srcId="{AAB690AA-76FF-4AA2-8016-4F1CC20811FD}" destId="{7EAA0152-6A83-4B29-9B0A-AB9EFB17C5E3}" srcOrd="1" destOrd="0" presId="urn:microsoft.com/office/officeart/2008/layout/VerticalCurvedList#1"/>
    <dgm:cxn modelId="{A6B9F79B-6481-4480-9021-814CCFBD0D7B}" type="presParOf" srcId="{AAB690AA-76FF-4AA2-8016-4F1CC20811FD}" destId="{84DF7C54-A655-400C-A390-6696679AC82A}" srcOrd="2" destOrd="0" presId="urn:microsoft.com/office/officeart/2008/layout/VerticalCurvedList#1"/>
    <dgm:cxn modelId="{484400BB-2F45-4290-A166-7B49A77DFC59}" type="presParOf" srcId="{84DF7C54-A655-400C-A390-6696679AC82A}" destId="{882C139D-0930-43CC-B57E-960EA42346E1}" srcOrd="0" destOrd="0" presId="urn:microsoft.com/office/officeart/2008/layout/VerticalCurvedList#1"/>
    <dgm:cxn modelId="{C3C1E5F5-6AF9-461F-91E1-17A3251D0C59}" type="presParOf" srcId="{AAB690AA-76FF-4AA2-8016-4F1CC20811FD}" destId="{8F492D67-42CF-45F1-969C-59F89863CE7F}" srcOrd="3" destOrd="0" presId="urn:microsoft.com/office/officeart/2008/layout/VerticalCurvedList#1"/>
    <dgm:cxn modelId="{56D99F79-18CC-4AEF-B0EA-7195880CD7EE}" type="presParOf" srcId="{AAB690AA-76FF-4AA2-8016-4F1CC20811FD}" destId="{13C8F8DB-3211-4208-A95B-9E4E075EBE24}" srcOrd="4" destOrd="0" presId="urn:microsoft.com/office/officeart/2008/layout/VerticalCurvedList#1"/>
    <dgm:cxn modelId="{CC57B76D-85DE-494B-BD89-670722806BBA}" type="presParOf" srcId="{13C8F8DB-3211-4208-A95B-9E4E075EBE24}" destId="{5FED7C45-6D00-4D2F-82DA-B9D9232BC465}" srcOrd="0" destOrd="0" presId="urn:microsoft.com/office/officeart/2008/layout/VerticalCurvedList#1"/>
    <dgm:cxn modelId="{1ED004D9-0A7C-4F46-B724-6647BB8A6613}" type="presParOf" srcId="{AAB690AA-76FF-4AA2-8016-4F1CC20811FD}" destId="{082D19C4-D54A-4B1E-8BFF-5F776D7CB671}" srcOrd="5" destOrd="0" presId="urn:microsoft.com/office/officeart/2008/layout/VerticalCurvedList#1"/>
    <dgm:cxn modelId="{287AC05A-4C5E-4311-AE95-5310DFD573FD}" type="presParOf" srcId="{AAB690AA-76FF-4AA2-8016-4F1CC20811FD}" destId="{44D307E5-7762-429E-B567-B1A4FB5B2C3B}" srcOrd="6" destOrd="0" presId="urn:microsoft.com/office/officeart/2008/layout/VerticalCurvedList#1"/>
    <dgm:cxn modelId="{C5F2B96F-143D-45BB-B24E-34F63E2CBFAF}" type="presParOf" srcId="{44D307E5-7762-429E-B567-B1A4FB5B2C3B}" destId="{97A829F5-3F49-4639-BBDF-4B84842BFD38}"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B14F9-2197-4FC5-A3C3-54BDD17F1D2E}">
      <dsp:nvSpPr>
        <dsp:cNvPr id="0" name=""/>
        <dsp:cNvSpPr/>
      </dsp:nvSpPr>
      <dsp:spPr>
        <a:xfrm>
          <a:off x="-5174122" y="-792570"/>
          <a:ext cx="6161710" cy="6161710"/>
        </a:xfrm>
        <a:prstGeom prst="blockArc">
          <a:avLst>
            <a:gd name="adj1" fmla="val 18900000"/>
            <a:gd name="adj2" fmla="val 2700000"/>
            <a:gd name="adj3" fmla="val 35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AA0152-6A83-4B29-9B0A-AB9EFB17C5E3}">
      <dsp:nvSpPr>
        <dsp:cNvPr id="0" name=""/>
        <dsp:cNvSpPr/>
      </dsp:nvSpPr>
      <dsp:spPr>
        <a:xfrm>
          <a:off x="635227" y="457657"/>
          <a:ext cx="7179661" cy="9153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6530" tIns="109220" rIns="109220" bIns="10922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减少对外界干扰</a:t>
          </a:r>
        </a:p>
      </dsp:txBody>
      <dsp:txXfrm>
        <a:off x="635227" y="457657"/>
        <a:ext cx="7179661" cy="915314"/>
      </dsp:txXfrm>
    </dsp:sp>
    <dsp:sp modelId="{882C139D-0930-43CC-B57E-960EA42346E1}">
      <dsp:nvSpPr>
        <dsp:cNvPr id="0" name=""/>
        <dsp:cNvSpPr/>
      </dsp:nvSpPr>
      <dsp:spPr>
        <a:xfrm>
          <a:off x="63156" y="343242"/>
          <a:ext cx="1144142" cy="114414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492D67-42CF-45F1-969C-59F89863CE7F}">
      <dsp:nvSpPr>
        <dsp:cNvPr id="0" name=""/>
        <dsp:cNvSpPr/>
      </dsp:nvSpPr>
      <dsp:spPr>
        <a:xfrm>
          <a:off x="967944" y="1830628"/>
          <a:ext cx="6846944" cy="9153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6530" tIns="109220" rIns="109220" bIns="10922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提高编码效率</a:t>
          </a:r>
        </a:p>
      </dsp:txBody>
      <dsp:txXfrm>
        <a:off x="967944" y="1830628"/>
        <a:ext cx="6846944" cy="915314"/>
      </dsp:txXfrm>
    </dsp:sp>
    <dsp:sp modelId="{5FED7C45-6D00-4D2F-82DA-B9D9232BC465}">
      <dsp:nvSpPr>
        <dsp:cNvPr id="0" name=""/>
        <dsp:cNvSpPr/>
      </dsp:nvSpPr>
      <dsp:spPr>
        <a:xfrm>
          <a:off x="395873" y="1716213"/>
          <a:ext cx="1144142" cy="114414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2D19C4-D54A-4B1E-8BFF-5F776D7CB671}">
      <dsp:nvSpPr>
        <dsp:cNvPr id="0" name=""/>
        <dsp:cNvSpPr/>
      </dsp:nvSpPr>
      <dsp:spPr>
        <a:xfrm>
          <a:off x="635227" y="3203599"/>
          <a:ext cx="7179661" cy="9153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6530" tIns="109220" rIns="109220" bIns="109220" numCol="1" spcCol="1270" anchor="ctr" anchorCtr="0">
          <a:noAutofit/>
        </a:bodyPr>
        <a:lstStyle/>
        <a:p>
          <a:pPr marL="0" lvl="0" indent="0" algn="l" defTabSz="1911350">
            <a:lnSpc>
              <a:spcPct val="90000"/>
            </a:lnSpc>
            <a:spcBef>
              <a:spcPct val="0"/>
            </a:spcBef>
            <a:spcAft>
              <a:spcPct val="35000"/>
            </a:spcAft>
            <a:buNone/>
          </a:pPr>
          <a:r>
            <a:rPr lang="zh-CN" altLang="en-US" sz="4300" kern="1200" dirty="0"/>
            <a:t>动静两方面把握问题</a:t>
          </a:r>
        </a:p>
      </dsp:txBody>
      <dsp:txXfrm>
        <a:off x="635227" y="3203599"/>
        <a:ext cx="7179661" cy="915314"/>
      </dsp:txXfrm>
    </dsp:sp>
    <dsp:sp modelId="{97A829F5-3F49-4639-BBDF-4B84842BFD38}">
      <dsp:nvSpPr>
        <dsp:cNvPr id="0" name=""/>
        <dsp:cNvSpPr/>
      </dsp:nvSpPr>
      <dsp:spPr>
        <a:xfrm>
          <a:off x="63156" y="3089184"/>
          <a:ext cx="1144142" cy="114414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0A73EE-7115-C64D-9868-709956B2B40E}" type="datetimeFigureOut">
              <a:rPr kumimoji="1" lang="zh-CN" altLang="en-US" smtClean="0"/>
              <a:t>2021/6/25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单击此处编辑母版文本样式
二级
三级
四级
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F6C00-4DB7-B74A-858D-44C9132C760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5%86%97%E4%BD%99/3687555"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Times New Roman" panose="02020603050405020304" pitchFamily="18" charset="0"/>
                <a:ea typeface="宋体" pitchFamily="2" charset="-122"/>
                <a:cs typeface="Times New Roman" panose="02020603050405020304" pitchFamily="18" charset="0"/>
              </a:rPr>
              <a:t>我们将这个线上运动社区的根据业务拆开，拆成运动子系统，社交子系统，个性化子系统等等分别进行部署开发，不同的服务部署在不同的</a:t>
            </a:r>
            <a:r>
              <a:rPr lang="en-US" altLang="zh-CN" sz="1800" kern="100" dirty="0">
                <a:effectLst/>
                <a:latin typeface="Times New Roman" panose="02020603050405020304" pitchFamily="18" charset="0"/>
                <a:ea typeface="宋体" pitchFamily="2" charset="-122"/>
                <a:cs typeface="Times New Roman" panose="02020603050405020304" pitchFamily="18" charset="0"/>
              </a:rPr>
              <a:t>docker</a:t>
            </a:r>
            <a:r>
              <a:rPr lang="zh-CN" altLang="zh-CN" sz="1800" kern="100" dirty="0">
                <a:effectLst/>
                <a:latin typeface="Times New Roman" panose="02020603050405020304" pitchFamily="18" charset="0"/>
                <a:ea typeface="宋体" pitchFamily="2" charset="-122"/>
                <a:cs typeface="Times New Roman" panose="02020603050405020304" pitchFamily="18" charset="0"/>
              </a:rPr>
              <a:t>，他们通过轻量级的通信协议比如</a:t>
            </a:r>
            <a:r>
              <a:rPr lang="en-US" altLang="zh-CN" sz="1800" kern="100" dirty="0">
                <a:effectLst/>
                <a:latin typeface="Times New Roman" panose="02020603050405020304" pitchFamily="18" charset="0"/>
                <a:ea typeface="宋体" pitchFamily="2" charset="-122"/>
                <a:cs typeface="Times New Roman" panose="02020603050405020304" pitchFamily="18" charset="0"/>
              </a:rPr>
              <a:t>http</a:t>
            </a:r>
            <a:r>
              <a:rPr lang="zh-CN" altLang="zh-CN" sz="1800" kern="100" dirty="0">
                <a:effectLst/>
                <a:latin typeface="Times New Roman" panose="02020603050405020304" pitchFamily="18" charset="0"/>
                <a:ea typeface="宋体" pitchFamily="2" charset="-122"/>
                <a:cs typeface="Times New Roman" panose="02020603050405020304" pitchFamily="18" charset="0"/>
              </a:rPr>
              <a:t>协议进行通信。这样的好处</a:t>
            </a:r>
            <a:r>
              <a:rPr lang="zh-CN" altLang="en-US" sz="1800" kern="100" dirty="0">
                <a:effectLst/>
                <a:latin typeface="Times New Roman" panose="02020603050405020304" pitchFamily="18" charset="0"/>
                <a:ea typeface="宋体" pitchFamily="2" charset="-122"/>
                <a:cs typeface="Times New Roman" panose="02020603050405020304" pitchFamily="18" charset="0"/>
              </a:rPr>
              <a:t>除了</a:t>
            </a:r>
            <a:r>
              <a:rPr lang="zh-CN" altLang="zh-CN" sz="1800" kern="100" dirty="0">
                <a:effectLst/>
                <a:latin typeface="Times New Roman" panose="02020603050405020304" pitchFamily="18" charset="0"/>
                <a:ea typeface="宋体" pitchFamily="2" charset="-122"/>
                <a:cs typeface="Times New Roman" panose="02020603050405020304" pitchFamily="18" charset="0"/>
              </a:rPr>
              <a:t>解耦之外，就是有些</a:t>
            </a:r>
            <a:r>
              <a:rPr lang="zh-CN" altLang="en-US" sz="1800" kern="100" dirty="0">
                <a:effectLst/>
                <a:latin typeface="Times New Roman" panose="02020603050405020304" pitchFamily="18" charset="0"/>
                <a:ea typeface="宋体" pitchFamily="2" charset="-122"/>
                <a:cs typeface="Times New Roman" panose="02020603050405020304" pitchFamily="18" charset="0"/>
              </a:rPr>
              <a:t>业务</a:t>
            </a:r>
            <a:r>
              <a:rPr lang="zh-CN" altLang="zh-CN" sz="1800" kern="100" dirty="0">
                <a:effectLst/>
                <a:latin typeface="Times New Roman" panose="02020603050405020304" pitchFamily="18" charset="0"/>
                <a:ea typeface="宋体" pitchFamily="2" charset="-122"/>
                <a:cs typeface="Times New Roman" panose="02020603050405020304" pitchFamily="18" charset="0"/>
              </a:rPr>
              <a:t>比如约球</a:t>
            </a:r>
            <a:r>
              <a:rPr lang="zh-CN" altLang="en-US" sz="1800" kern="100" dirty="0">
                <a:effectLst/>
                <a:latin typeface="Times New Roman" panose="02020603050405020304" pitchFamily="18" charset="0"/>
                <a:ea typeface="宋体" pitchFamily="2" charset="-122"/>
                <a:cs typeface="Times New Roman" panose="02020603050405020304" pitchFamily="18" charset="0"/>
              </a:rPr>
              <a:t>，</a:t>
            </a:r>
            <a:r>
              <a:rPr lang="zh-CN" altLang="zh-CN" sz="1800" kern="100" dirty="0">
                <a:effectLst/>
                <a:latin typeface="Times New Roman" panose="02020603050405020304" pitchFamily="18" charset="0"/>
                <a:ea typeface="宋体" pitchFamily="2" charset="-122"/>
                <a:cs typeface="Times New Roman" panose="02020603050405020304" pitchFamily="18" charset="0"/>
              </a:rPr>
              <a:t>在用户量大的时候需要水平向扩展，进行负载均衡</a:t>
            </a: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Times New Roman" panose="02020603050405020304" pitchFamily="18" charset="0"/>
                <a:ea typeface="宋体" pitchFamily="2" charset="-122"/>
                <a:cs typeface="Times New Roman" panose="02020603050405020304" pitchFamily="18" charset="0"/>
              </a:rPr>
              <a:t>在传统架构里我们需要将每个实例都独立运行一份，所有模块都有同样份数。</a:t>
            </a:r>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Times New Roman" panose="02020603050405020304" pitchFamily="18" charset="0"/>
                <a:ea typeface="宋体" pitchFamily="2" charset="-122"/>
                <a:cs typeface="Times New Roman" panose="02020603050405020304" pitchFamily="18" charset="0"/>
              </a:rPr>
              <a:t>微服务的话每个模块根据计算复杂量，用户访问量独立进行部署和运行，每个模块都可以独立进行水平向扩展，</a:t>
            </a:r>
            <a:r>
              <a:rPr lang="zh-CN" altLang="en-US" sz="1800" kern="100" dirty="0">
                <a:effectLst/>
                <a:latin typeface="Times New Roman" panose="02020603050405020304" pitchFamily="18" charset="0"/>
                <a:ea typeface="宋体" pitchFamily="2" charset="-122"/>
                <a:cs typeface="Times New Roman" panose="02020603050405020304" pitchFamily="18" charset="0"/>
              </a:rPr>
              <a:t>我们约球的用户访问量大，所以约球子系统</a:t>
            </a:r>
            <a:r>
              <a:rPr lang="zh-CN" altLang="zh-CN" sz="1800" kern="100" dirty="0">
                <a:effectLst/>
                <a:latin typeface="Times New Roman" panose="02020603050405020304" pitchFamily="18" charset="0"/>
                <a:ea typeface="宋体" pitchFamily="2" charset="-122"/>
                <a:cs typeface="Times New Roman" panose="02020603050405020304" pitchFamily="18" charset="0"/>
              </a:rPr>
              <a:t>可以独立进行负载均衡，那么就可以充分利用资源</a:t>
            </a:r>
            <a:r>
              <a:rPr lang="zh-CN" altLang="en-US" sz="1800" kern="100" dirty="0">
                <a:effectLst/>
                <a:latin typeface="Times New Roman" panose="02020603050405020304" pitchFamily="18" charset="0"/>
                <a:ea typeface="宋体" pitchFamily="2" charset="-122"/>
                <a:cs typeface="Times New Roman" panose="02020603050405020304" pitchFamily="18" charset="0"/>
              </a:rPr>
              <a:t>。宏观层面的架构模型和架构风格就介绍完毕。</a:t>
            </a:r>
            <a:endParaRPr lang="zh-CN" altLang="zh-CN" sz="1800" kern="100" dirty="0">
              <a:effectLst/>
              <a:latin typeface="Times New Roman" panose="02020603050405020304" pitchFamily="18" charset="0"/>
              <a:ea typeface="宋体"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latin typeface="宋体" pitchFamily="2" charset="-122"/>
                <a:ea typeface="宋体" pitchFamily="2" charset="-122"/>
                <a:cs typeface="Times New Roman" panose="02020603050405020304" pitchFamily="18" charset="0"/>
              </a:rPr>
              <a:t>我们的子系统的划分体现了微服务架构与</a:t>
            </a:r>
            <a:r>
              <a:rPr lang="en-US" altLang="zh-CN" sz="1800" kern="100" dirty="0">
                <a:effectLst/>
                <a:latin typeface="Calibri" panose="020F0502020204030204" charset="0"/>
                <a:ea typeface="宋体" pitchFamily="2" charset="-122"/>
                <a:cs typeface="Times New Roman" panose="02020603050405020304" pitchFamily="18" charset="0"/>
              </a:rPr>
              <a:t>MVC</a:t>
            </a:r>
            <a:r>
              <a:rPr lang="zh-CN" altLang="en-US" sz="1800" kern="100" dirty="0">
                <a:effectLst/>
                <a:latin typeface="宋体" pitchFamily="2" charset="-122"/>
                <a:ea typeface="宋体" pitchFamily="2" charset="-122"/>
                <a:cs typeface="Times New Roman" panose="02020603050405020304" pitchFamily="18" charset="0"/>
              </a:rPr>
              <a:t>架构的风格。我将按照模型层、控制</a:t>
            </a:r>
            <a:r>
              <a:rPr lang="zh-CN" altLang="en-US" sz="1800" kern="100">
                <a:effectLst/>
                <a:latin typeface="宋体" pitchFamily="2" charset="-122"/>
                <a:ea typeface="宋体" pitchFamily="2" charset="-122"/>
                <a:cs typeface="Times New Roman" panose="02020603050405020304" pitchFamily="18" charset="0"/>
              </a:rPr>
              <a:t>层、视图层的</a:t>
            </a:r>
            <a:r>
              <a:rPr lang="zh-CN" altLang="en-US" sz="1800" kern="100" dirty="0">
                <a:effectLst/>
                <a:latin typeface="宋体" pitchFamily="2" charset="-122"/>
                <a:ea typeface="宋体" pitchFamily="2" charset="-122"/>
                <a:cs typeface="Times New Roman" panose="02020603050405020304" pitchFamily="18" charset="0"/>
              </a:rPr>
              <a:t>顺序讲述每一层中</a:t>
            </a:r>
            <a:r>
              <a:rPr lang="zh-CN" altLang="en-US" sz="1800" kern="100">
                <a:effectLst/>
                <a:latin typeface="宋体" pitchFamily="2" charset="-122"/>
                <a:ea typeface="宋体" pitchFamily="2" charset="-122"/>
                <a:cs typeface="Times New Roman" panose="02020603050405020304" pitchFamily="18" charset="0"/>
              </a:rPr>
              <a:t>的各个系统，系统</a:t>
            </a:r>
            <a:r>
              <a:rPr lang="zh-CN" altLang="en-US" sz="1800" kern="100" dirty="0">
                <a:effectLst/>
                <a:latin typeface="宋体" pitchFamily="2" charset="-122"/>
                <a:ea typeface="宋体" pitchFamily="2" charset="-122"/>
                <a:cs typeface="Times New Roman" panose="02020603050405020304" pitchFamily="18" charset="0"/>
              </a:rPr>
              <a:t>也是一个接口类。</a:t>
            </a:r>
            <a:endParaRPr lang="zh-CN" altLang="en-US" sz="1800" kern="100" dirty="0">
              <a:effectLst/>
              <a:latin typeface="Calibri" panose="020F0502020204030204" charset="0"/>
              <a:ea typeface="宋体"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首先先介绍模型层中的三个接口类。它们分别是约球信息数据库，用户信息数据库，场地信息数据库。</a:t>
            </a:r>
            <a:endParaRPr lang="en-US" altLang="zh-CN" sz="1800" kern="100" dirty="0">
              <a:effectLst/>
              <a:latin typeface="宋体" pitchFamily="2" charset="-122"/>
              <a:ea typeface="宋体"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其中，约球信息数据库记录的是有关约球请求信息的数据，其对应的接口函数也是有关约球信息的查询与存储操作。我们认为删除约球信息是系统根据时间而自动删除的，因此没有提供删除约球信息的接口。同样，用户信息数据库与场地信息数据库提供了对于用户信息与场地信息的增删改查操作。</a:t>
            </a:r>
            <a:endParaRPr lang="zh-CN" altLang="en-US" sz="1800" kern="100" dirty="0">
              <a:effectLst/>
              <a:latin typeface="Calibri" panose="020F0502020204030204" charset="0"/>
              <a:ea typeface="宋体"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再介绍控制层中的各个子系统。这里分了六个系统。</a:t>
            </a:r>
            <a:endParaRPr lang="zh-CN" altLang="en-US" sz="1800" kern="100" dirty="0">
              <a:effectLst/>
              <a:latin typeface="Calibri" panose="020F0502020204030204" charset="0"/>
              <a:ea typeface="宋体"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个人信息系统提供了与用户个人信息相关的接口，此外，还提供了查询信誉积分，筛选人员的接口函数。这主要是为了约球过程中提供信誉积分检查而提供的接口。</a:t>
            </a:r>
            <a:endParaRPr lang="zh-CN" altLang="en-US" sz="1800" kern="100" dirty="0">
              <a:effectLst/>
              <a:latin typeface="Calibri" panose="020F0502020204030204" charset="0"/>
              <a:ea typeface="宋体"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社交内容管理系统主要提供了与动态、私信的发送、审核相关的接口函数。</a:t>
            </a:r>
            <a:endParaRPr lang="zh-CN" altLang="en-US" sz="1800" kern="100" dirty="0">
              <a:effectLst/>
              <a:latin typeface="Calibri" panose="020F0502020204030204" charset="0"/>
              <a:ea typeface="宋体"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平台管理信息系统提供的是与发送通知、更新场地状态信息通知的接口函数。</a:t>
            </a:r>
            <a:endParaRPr lang="zh-CN" altLang="en-US" sz="1800" kern="100" dirty="0">
              <a:effectLst/>
              <a:latin typeface="Calibri" panose="020F0502020204030204" charset="0"/>
              <a:ea typeface="宋体"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运动信息管理系统提供的是与约球信息相关的接口函数。</a:t>
            </a:r>
            <a:endParaRPr lang="zh-CN" altLang="en-US" sz="1800" kern="100" dirty="0">
              <a:effectLst/>
              <a:latin typeface="Calibri" panose="020F0502020204030204" charset="0"/>
              <a:ea typeface="宋体"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最后介绍视图层中的各个子系统。</a:t>
            </a:r>
            <a:endParaRPr lang="zh-CN" altLang="en-US" sz="1800" kern="100" dirty="0">
              <a:effectLst/>
              <a:latin typeface="Calibri" panose="020F0502020204030204" charset="0"/>
              <a:ea typeface="宋体"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社交系统提供了发送私信与发表动态的功能。</a:t>
            </a:r>
            <a:endParaRPr lang="zh-CN" altLang="en-US" sz="1800" kern="100" dirty="0">
              <a:effectLst/>
              <a:latin typeface="Calibri" panose="020F0502020204030204" charset="0"/>
              <a:ea typeface="宋体"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平台管理系统主要是给平台管理员使用，提供了发送通知与更新场地信息的接口。</a:t>
            </a:r>
            <a:endParaRPr lang="zh-CN" altLang="en-US" sz="1800" kern="100" dirty="0">
              <a:effectLst/>
              <a:latin typeface="Calibri" panose="020F0502020204030204" charset="0"/>
              <a:ea typeface="宋体"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约球系统提供了与约球过程相关的接口，包括选择私发与公开发送约球信息等，这会在之后的用例实现中进行介绍。</a:t>
            </a:r>
            <a:endParaRPr lang="zh-CN" altLang="en-US" sz="1800" kern="100" dirty="0">
              <a:effectLst/>
              <a:latin typeface="Calibri" panose="020F0502020204030204" charset="0"/>
              <a:ea typeface="宋体"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itchFamily="2" charset="-122"/>
                <a:ea typeface="宋体" pitchFamily="2" charset="-122"/>
                <a:cs typeface="Times New Roman" panose="02020603050405020304" pitchFamily="18" charset="0"/>
              </a:rPr>
              <a:t>个性化定制系统提供了设置运动目标与查看运动计划的接口函数。</a:t>
            </a:r>
            <a:endParaRPr lang="zh-CN" altLang="en-US" sz="1800" kern="100" dirty="0">
              <a:effectLst/>
              <a:latin typeface="Calibri" panose="020F0502020204030204" charset="0"/>
              <a:ea typeface="宋体"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latin typeface="宋体" pitchFamily="2" charset="-122"/>
                <a:ea typeface="宋体" pitchFamily="2" charset="-122"/>
                <a:cs typeface="Times New Roman" panose="02020603050405020304" pitchFamily="18" charset="0"/>
              </a:rPr>
              <a:t>这是我们系统中自定义类中的三个类，其他类的定义在文档中都有介绍。这里不再详细说明。</a:t>
            </a:r>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首先是每日饮食摄入信息</a:t>
            </a:r>
            <a:r>
              <a:rPr kumimoji="1" lang="en-US" altLang="zh-CN" dirty="0"/>
              <a:t>API</a:t>
            </a:r>
            <a:r>
              <a:rPr kumimoji="1" lang="zh-CN" altLang="en-US" dirty="0"/>
              <a:t>规范，个性化定制系统中的子系统调用卡路里信息接口获取运动消耗的卡路里信息，他的参数列表是用户输入的身高、体重和用户所想的运动强度，运动等级用数字等级表示，系统会根据用户的个人真实情况制定一个适合的计划，然后系统接口返回的</a:t>
            </a:r>
            <a:r>
              <a:rPr kumimoji="1" lang="en-US" altLang="zh-CN" dirty="0"/>
              <a:t>json</a:t>
            </a:r>
            <a:r>
              <a:rPr kumimoji="1" lang="zh-CN" altLang="en-US" dirty="0"/>
              <a:t>信息中包含运动计划的文本和计划说明</a:t>
            </a:r>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21</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地图信息</a:t>
            </a:r>
            <a:r>
              <a:rPr kumimoji="1" lang="en-US" altLang="zh-CN" dirty="0"/>
              <a:t>api</a:t>
            </a:r>
            <a:r>
              <a:rPr kumimoji="1" lang="zh-CN" altLang="en-US" dirty="0"/>
              <a:t>规范是场地信息系统调用地图信息接口，用来获取场地的位置信息，该接口必须要的参数是用户选择场地的标签和位置，接口返回的</a:t>
            </a:r>
            <a:r>
              <a:rPr kumimoji="1" lang="en-US" altLang="zh-CN" dirty="0"/>
              <a:t>json</a:t>
            </a:r>
            <a:r>
              <a:rPr kumimoji="1" lang="zh-CN" altLang="en-US" dirty="0"/>
              <a:t>信息是一张图片的</a:t>
            </a:r>
            <a:r>
              <a:rPr kumimoji="1" lang="en-US" altLang="zh-CN" dirty="0"/>
              <a:t>base64</a:t>
            </a:r>
            <a:r>
              <a:rPr kumimoji="1" lang="zh-CN" altLang="en-US" dirty="0"/>
              <a:t>编码。</a:t>
            </a:r>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22</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23</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约球示例中，用户通过约球信息接口调用发送约球信息函数，然后约球信息系统接口调用用户信息数据库中查询函数查询该用户的信用分并且将结果返回给用户。在确定用户具有约球资格之后，用户选择是大厅约球模式还是私人约球模式，如果用户选择大厅约球，约球信息系统接口调用发送公共约球信息函数给大厅界面发送约球信息并且调用更新页面函数将大厅页面进行更新。如果用户选择私人约球模式，用户选择自己想要约球人员的筛选条件，约球信息系统接口调用用户信息数据系统中的查询筛选人员的函数，将用户选择的筛选条件作为参数传入该函数并且在个人信息数据系统中查询到适合的人选，由约球信息管理系统调用返回筛选人员函数将适合人选返回给用户。用户再根据返回的人选确定人员名单，再由约球信息管理系统调用发送信息函数将约球信息发送给用户选择的人员。最后约球信息都要储存到数据库之中，因为我们的数据持久化机制，我们的约球信息要经过数据持久化层，这个机制我们会在后面详细说明</a:t>
            </a:r>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24</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25</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下面我展示的是运动信息管理系统中的几个接口，第一个是</a:t>
            </a:r>
            <a:r>
              <a:rPr kumimoji="1" lang="en-US" altLang="zh-CN" dirty="0"/>
              <a:t>IBallAppointmentInfoSystem</a:t>
            </a:r>
            <a:r>
              <a:rPr kumimoji="1" lang="zh-CN" altLang="en-US" dirty="0"/>
              <a:t>系统，包含数据类有</a:t>
            </a:r>
            <a:r>
              <a:rPr kumimoji="1" lang="en-US" altLang="zh-CN" dirty="0" err="1"/>
              <a:t>PublicAppointmentInfo</a:t>
            </a:r>
            <a:r>
              <a:rPr kumimoji="1" lang="en-US" altLang="zh-CN" dirty="0"/>
              <a:t>,</a:t>
            </a:r>
            <a:r>
              <a:rPr kumimoji="1" lang="zh-CN" altLang="en-US" dirty="0"/>
              <a:t> 接口函数操作有初始化、发送、查询、删除和修改，使用方法是由接口层的约球系统调用，实现具体的业务逻辑</a:t>
            </a:r>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26</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下一个是</a:t>
            </a:r>
            <a:r>
              <a:rPr kumimoji="1" lang="en-US" altLang="zh-CN" dirty="0"/>
              <a:t>IVenueInfoSystem</a:t>
            </a:r>
            <a:r>
              <a:rPr kumimoji="1" lang="zh-CN" altLang="en-US" dirty="0"/>
              <a:t>系统，包含</a:t>
            </a:r>
            <a:r>
              <a:rPr kumimoji="1" lang="en-US" altLang="zh-CN" dirty="0"/>
              <a:t>VenueSchedule</a:t>
            </a:r>
            <a:r>
              <a:rPr kumimoji="1" lang="zh-CN" altLang="en-US" dirty="0"/>
              <a:t>和</a:t>
            </a:r>
            <a:r>
              <a:rPr kumimoji="1" lang="en-US" altLang="zh-CN" dirty="0"/>
              <a:t>VenueResvation</a:t>
            </a:r>
            <a:r>
              <a:rPr kumimoji="1" lang="zh-CN" altLang="en-US" dirty="0"/>
              <a:t>数据类，有获取信息，更新信息和场地预约信息发送的接口函数，由视图层中场地预约系统调用</a:t>
            </a: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27</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最后是</a:t>
            </a:r>
            <a:r>
              <a:rPr kumimoji="1" lang="en-US" altLang="zh-CN" dirty="0"/>
              <a:t>IRankingListSystem</a:t>
            </a:r>
            <a:r>
              <a:rPr kumimoji="1" lang="zh-CN" altLang="en-US" dirty="0"/>
              <a:t>使用的是</a:t>
            </a:r>
            <a:r>
              <a:rPr kumimoji="1" lang="en-US" altLang="zh-CN" dirty="0"/>
              <a:t>UserInfo</a:t>
            </a:r>
            <a:r>
              <a:rPr kumimoji="1" lang="zh-CN" altLang="en-US" dirty="0"/>
              <a:t>和</a:t>
            </a:r>
            <a:r>
              <a:rPr kumimoji="1" lang="en-US" altLang="zh-CN" dirty="0"/>
              <a:t>RankingList</a:t>
            </a:r>
            <a:r>
              <a:rPr kumimoji="1" lang="zh-CN" altLang="en-US" dirty="0"/>
              <a:t>数据类，存放用户信息以及排行榜信息</a:t>
            </a:r>
            <a:r>
              <a:rPr kumimoji="1" lang="en-US" altLang="zh-CN" dirty="0"/>
              <a:t>,</a:t>
            </a:r>
            <a:r>
              <a:rPr kumimoji="1" lang="zh-CN" altLang="en-US" dirty="0"/>
              <a:t>接口函数有更新，创建以及获取排行榜，由视图层中排行榜系统调用</a:t>
            </a: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28</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我们的线上运动社区系统的数据库中保存全同济师生的数据，数据量较大。因此数据的安全与可靠性将很大程度上影响我们系统性能的表现。</a:t>
            </a:r>
          </a:p>
          <a:p>
            <a:r>
              <a:rPr kumimoji="1" lang="zh-CN" altLang="en-US" dirty="0"/>
              <a:t>因此我们采用数据持久化的技术，在我们的系统中，数据的主要传输发生在前端程序和后端数据库的交互中，若处理不好，大量的数据直接传输会导致数据错误和丢失，我们需要在业务层和数据库之间加入一个持久层，使程序不会直接与数据库交互。这就需要用到对象关系映射，即</a:t>
            </a:r>
            <a:r>
              <a:rPr kumimoji="1" lang="en-US" altLang="zh-CN" dirty="0"/>
              <a:t>ORM</a:t>
            </a:r>
            <a:r>
              <a:rPr kumimoji="1" lang="zh-CN" altLang="en-US" dirty="0"/>
              <a:t>，</a:t>
            </a:r>
            <a:r>
              <a:rPr kumimoji="1" lang="en-US" altLang="zh-CN" dirty="0"/>
              <a:t>ORM</a:t>
            </a:r>
            <a:r>
              <a:rPr kumimoji="1" lang="zh-CN" altLang="en-US" dirty="0"/>
              <a:t>可以将</a:t>
            </a:r>
            <a:r>
              <a:rPr kumimoji="1" lang="en-US" altLang="zh-CN" dirty="0"/>
              <a:t>Java</a:t>
            </a:r>
            <a:r>
              <a:rPr kumimoji="1" lang="zh-CN" altLang="en-US" dirty="0"/>
              <a:t>中的对象与关系型数据库中的表建立一种映射关系，我们能够通过操作</a:t>
            </a:r>
            <a:r>
              <a:rPr kumimoji="1" lang="en-US" altLang="zh-CN" dirty="0"/>
              <a:t>Java</a:t>
            </a:r>
            <a:r>
              <a:rPr kumimoji="1" lang="zh-CN" altLang="en-US" dirty="0"/>
              <a:t>对象就可以完成对数据库表的操作。在具体的技术选择上，我们比较了</a:t>
            </a:r>
            <a:r>
              <a:rPr kumimoji="1" lang="en-US" altLang="zh-CN" dirty="0"/>
              <a:t>MyBatis,Hibernate,JOOQ</a:t>
            </a:r>
            <a:r>
              <a:rPr kumimoji="1" lang="zh-CN" altLang="en-US" dirty="0"/>
              <a:t>和</a:t>
            </a:r>
            <a:r>
              <a:rPr kumimoji="1" lang="en-US" altLang="zh-CN" dirty="0"/>
              <a:t>JDBC Template</a:t>
            </a:r>
            <a:r>
              <a:rPr kumimoji="1" lang="zh-CN" altLang="en-US" dirty="0"/>
              <a:t>这几个数据持久化框架。</a:t>
            </a:r>
            <a:r>
              <a:rPr kumimoji="1" lang="en-US" altLang="zh-CN" dirty="0"/>
              <a:t>Hibernate</a:t>
            </a:r>
            <a:r>
              <a:rPr kumimoji="1" lang="zh-CN" altLang="en-US" dirty="0"/>
              <a:t>在对象的维护和缓存方面更具优势，更加稳定。</a:t>
            </a: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29</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架构介绍主要分为逻辑架构、开发架构以及部署架构。逻辑架构中，我们结合微服务架构的风格，将主要的业务逻辑细分为各个独立的子系统，提供相应的微服务。此外，我们将原先中间件层中的分布式数据库单独建层，因为数据库提供的是有状态服务，而其他中间件提供的是无状态服务，将两者隔离能将中间件部署到更多的服务器上实现水平扩展。下面主要介绍开发架构和部署架构。</a:t>
            </a:r>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因为我们的运动社区系统，用户不需要对上传的数据做到毫秒级的实时反馈，而用户时常需要进行查询操作。数据库的读写操作的使用频率是存在较大的差异的，更新少，查询多。因此我们采用读写分离。</a:t>
            </a:r>
          </a:p>
          <a:p>
            <a:r>
              <a:rPr kumimoji="1" lang="en-US" altLang="zh-CN" dirty="0"/>
              <a:t>MySQL</a:t>
            </a:r>
            <a:r>
              <a:rPr kumimoji="1" lang="zh-CN" altLang="en-US" dirty="0"/>
              <a:t>数据库用来进行写操作，</a:t>
            </a:r>
            <a:r>
              <a:rPr kumimoji="1" lang="en-US" altLang="zh-CN" dirty="0"/>
              <a:t>elasticsearch</a:t>
            </a:r>
            <a:r>
              <a:rPr kumimoji="1" lang="zh-CN" altLang="en-US" dirty="0"/>
              <a:t>用来进行读操作。为了保证</a:t>
            </a:r>
            <a:r>
              <a:rPr kumimoji="1" lang="en-US" altLang="zh-CN" dirty="0"/>
              <a:t>MySQL</a:t>
            </a:r>
            <a:r>
              <a:rPr kumimoji="1" lang="zh-CN" altLang="en-US" dirty="0"/>
              <a:t>和</a:t>
            </a:r>
            <a:r>
              <a:rPr kumimoji="1" lang="en-US" altLang="zh-CN" dirty="0"/>
              <a:t>elasticsearch</a:t>
            </a:r>
            <a:r>
              <a:rPr kumimoji="1" lang="zh-CN" altLang="en-US" dirty="0"/>
              <a:t>数据同步，我们使用</a:t>
            </a:r>
            <a:r>
              <a:rPr kumimoji="1" lang="en-US" altLang="zh-CN" dirty="0"/>
              <a:t>Binlog</a:t>
            </a:r>
            <a:r>
              <a:rPr kumimoji="1" lang="zh-CN" altLang="en-US" dirty="0"/>
              <a:t>技术，这样我们就完成了模糊搜索，降低对写的影响，并且用户可以实时看到</a:t>
            </a:r>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30</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我们前端的原型，第一张是登录界面，可以采用手机号绑定登录和同济大学统一认证登录的方式。第二张是约球信息大厅界面，展示其他用户已经发布的约球信息，还可以根据用户或者运动类型来搜索已发布的约球信息。
第三张为预约场地的界面，在这个界面上可以选择场地位置，开始时间和结束时间，最后确认预约</a:t>
            </a:r>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31</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关于后端原型，我们进行了负载均衡的配置以及登录功能</a:t>
            </a:r>
            <a:r>
              <a:rPr kumimoji="1" lang="en-US" altLang="zh-CN" dirty="0"/>
              <a:t>JAVA</a:t>
            </a:r>
            <a:r>
              <a:rPr kumimoji="1" lang="zh-CN" altLang="en-US" dirty="0"/>
              <a:t>的简单实现。我们根据我们的而开发架构采用</a:t>
            </a:r>
            <a:r>
              <a:rPr kumimoji="1" lang="en-US" altLang="zh-CN" dirty="0" err="1"/>
              <a:t>nginx</a:t>
            </a:r>
            <a:r>
              <a:rPr kumimoji="1" lang="zh-CN" altLang="en-US" dirty="0"/>
              <a:t>进行反向代理以及负载均衡</a:t>
            </a:r>
            <a:r>
              <a:rPr kumimoji="1" lang="en-US" altLang="zh-CN" dirty="0"/>
              <a:t>,</a:t>
            </a:r>
            <a:r>
              <a:rPr kumimoji="1" lang="zh-CN" altLang="en-US" dirty="0"/>
              <a:t>这里是负载均衡的配置，假设有</a:t>
            </a:r>
            <a:r>
              <a:rPr kumimoji="1" lang="en-US" altLang="zh-CN" dirty="0"/>
              <a:t>192.168.3.63</a:t>
            </a:r>
            <a:r>
              <a:rPr kumimoji="1" lang="zh-CN" altLang="en-US" dirty="0"/>
              <a:t>和</a:t>
            </a:r>
            <a:r>
              <a:rPr kumimoji="1" lang="en-US" altLang="zh-CN" dirty="0"/>
              <a:t>192.168.3.64</a:t>
            </a:r>
            <a:r>
              <a:rPr kumimoji="1" lang="zh-CN" altLang="en-US" dirty="0"/>
              <a:t>两个服务器，我们以</a:t>
            </a:r>
            <a:r>
              <a:rPr kumimoji="1" lang="en-US" altLang="zh-CN" dirty="0"/>
              <a:t>1</a:t>
            </a:r>
            <a:r>
              <a:rPr kumimoji="1" lang="zh-CN" altLang="en-US" dirty="0"/>
              <a:t>：</a:t>
            </a:r>
            <a:r>
              <a:rPr kumimoji="1" lang="en-US" altLang="zh-CN" dirty="0"/>
              <a:t>1</a:t>
            </a:r>
            <a:r>
              <a:rPr kumimoji="1" lang="zh-CN" altLang="en-US" dirty="0"/>
              <a:t>的方式配置，也就是说这两个服务器各负责</a:t>
            </a:r>
            <a:r>
              <a:rPr kumimoji="1" lang="en-US" altLang="zh-CN" dirty="0"/>
              <a:t>50%</a:t>
            </a:r>
            <a:r>
              <a:rPr kumimoji="1" lang="zh-CN" altLang="en-US" dirty="0"/>
              <a:t>的任务分配。右边是我们用</a:t>
            </a:r>
            <a:r>
              <a:rPr kumimoji="1" lang="en-US" altLang="zh-CN" dirty="0"/>
              <a:t>JAVA</a:t>
            </a:r>
            <a:r>
              <a:rPr kumimoji="1" lang="zh-CN" altLang="en-US" dirty="0"/>
              <a:t>实现的简单的用户登录功能</a:t>
            </a: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32</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33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以下将按照自顶向下的顺序对我们整体的技术框架作简要的介绍。</a:t>
            </a: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展示层，即系统的前端，根据网页端和小程序端的不同分别使用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vue.js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mpVue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框架进行开发，同时使用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Node.js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NPM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Webpack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工具构建完整的前端页面，并使用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AJAX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WebSocket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构造实时更新的交互式页面，给予用户更好的浏览体验。同时，所有的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Rest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风格规范，数据统一被转换成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JSON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格式发送至接口层。</a:t>
            </a: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接口层，为了保证系统的稳定高效，使用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集群作为反向代理，保护后台原始资源，同时加速传输。同时，使用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Spring Cloud Gateway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作为网关，提供了过滤数据、统一接口、熔断机制的触发等功能，进一步保障了后台服务的安全性。并且提供了基于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WebJSONToken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标准的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SSO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单点登录机制，一次登录就可以访问所有相互信任的系统。</a:t>
            </a: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服务层，先使用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Spring Security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鉴别访问用户的权限，进一步提升安全性，并使用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Spring Cloud Alibaba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提供的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Nacos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Sentinel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Dubbo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Seata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组件构建微服务，并分别提供服务配置、流量控制、分布式系统通信和分布式系统事务处理的功能。阿里云的日志服务框架能够对服务进行记录。而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SkyWalking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在以上服务中均注入了监控探针，调用链路进行监控追踪并提供可视化的通知，能使开发人员清楚得知道系统的历史运行状况，更好地进行系统维护和错误定位。该层组件及上一层中的网关均部署在容器中，并由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Kubernetes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统一管理维护。</a:t>
            </a: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数据持久化层主要实现的是数据的存储和访问，选择</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Mysql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Hibernate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作为数据库和持久化框架。</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Mysql</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具有轻量化、性能高的特点，且配合</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ElasticSearch</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可以更方便地实现读写分离，这在之后也会详细介绍</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Hibernate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在对象的维护和访存方面更具优势。</a:t>
            </a: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服务器层主要选用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SpringBoot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作为开发框架，其封装好了一些常用套件，能实现快速开发。</a:t>
            </a: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4</a:t>
            </a:fld>
            <a:endParaRPr kumimoji="1" lang="zh-CN" altLang="en-US"/>
          </a:p>
        </p:txBody>
      </p:sp>
    </p:spTree>
    <p:extLst>
      <p:ext uri="{BB962C8B-B14F-4D97-AF65-F5344CB8AC3E}">
        <p14:creationId xmlns:p14="http://schemas.microsoft.com/office/powerpoint/2010/main" val="2040544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5</a:t>
            </a:fld>
            <a:endParaRPr kumimoji="1" lang="zh-CN" altLang="en-US"/>
          </a:p>
        </p:txBody>
      </p:sp>
    </p:spTree>
    <p:extLst>
      <p:ext uri="{BB962C8B-B14F-4D97-AF65-F5344CB8AC3E}">
        <p14:creationId xmlns:p14="http://schemas.microsoft.com/office/powerpoint/2010/main" val="174066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solidFill>
                  <a:srgbClr val="333333"/>
                </a:solidFill>
                <a:effectLst/>
                <a:latin typeface="Arial" panose="020B0604020202020204" pitchFamily="34" charset="0"/>
                <a:ea typeface="宋体" pitchFamily="2" charset="-122"/>
                <a:cs typeface="Arial" panose="020B0604020202020204" pitchFamily="34" charset="0"/>
              </a:rPr>
              <a:t>数据抽象</a:t>
            </a:r>
            <a:r>
              <a:rPr lang="zh-CN" altLang="en-US" sz="1800" kern="100" dirty="0">
                <a:solidFill>
                  <a:srgbClr val="333333"/>
                </a:solidFill>
                <a:effectLst/>
                <a:latin typeface="Arial" panose="020B0604020202020204" pitchFamily="34" charset="0"/>
                <a:ea typeface="宋体" pitchFamily="2" charset="-122"/>
                <a:cs typeface="Arial" panose="020B0604020202020204" pitchFamily="34" charset="0"/>
              </a:rPr>
              <a:t>和封装</a:t>
            </a:r>
            <a:r>
              <a:rPr lang="zh-CN" altLang="zh-CN" sz="1800" kern="100" dirty="0">
                <a:solidFill>
                  <a:srgbClr val="333333"/>
                </a:solidFill>
                <a:effectLst/>
                <a:latin typeface="Arial" panose="020B0604020202020204" pitchFamily="34" charset="0"/>
                <a:ea typeface="宋体" pitchFamily="2" charset="-122"/>
                <a:cs typeface="Arial" panose="020B0604020202020204" pitchFamily="34" charset="0"/>
              </a:rPr>
              <a:t>的概念可以在保持外部接口不变的情况下改变内部实现，从而减少甚至避免对外界的干扰</a:t>
            </a:r>
            <a:r>
              <a:rPr lang="zh-CN" altLang="zh-CN" sz="1800" kern="100" dirty="0">
                <a:effectLst/>
                <a:latin typeface="Times New Roman" panose="02020603050405020304" pitchFamily="18" charset="0"/>
                <a:ea typeface="宋体" pitchFamily="2" charset="-122"/>
                <a:cs typeface="Times New Roman" panose="02020603050405020304" pitchFamily="18" charset="0"/>
              </a:rPr>
              <a:t>。</a:t>
            </a:r>
            <a:r>
              <a:rPr lang="zh-CN" altLang="en-US" sz="1800" kern="100" dirty="0">
                <a:effectLst/>
                <a:latin typeface="Times New Roman" panose="02020603050405020304" pitchFamily="18" charset="0"/>
                <a:ea typeface="宋体" pitchFamily="2" charset="-122"/>
                <a:cs typeface="Times New Roman" panose="02020603050405020304" pitchFamily="18" charset="0"/>
              </a:rPr>
              <a:t>我们改变</a:t>
            </a:r>
            <a:r>
              <a:rPr lang="zh-CN" altLang="zh-CN" sz="1800" kern="100" dirty="0">
                <a:effectLst/>
                <a:latin typeface="Times New Roman" panose="02020603050405020304" pitchFamily="18" charset="0"/>
                <a:ea typeface="宋体" pitchFamily="2" charset="-122"/>
                <a:cs typeface="Times New Roman" panose="02020603050405020304" pitchFamily="18" charset="0"/>
              </a:rPr>
              <a:t>个性化定制的内部业务逻辑，对外来看并未感受其发生变化，对系统的影响降到最低。</a:t>
            </a:r>
          </a:p>
          <a:p>
            <a:pPr indent="266700" algn="just"/>
            <a:r>
              <a:rPr lang="zh-CN" altLang="zh-CN" sz="1800" kern="100" dirty="0">
                <a:solidFill>
                  <a:srgbClr val="333333"/>
                </a:solidFill>
                <a:effectLst/>
                <a:latin typeface="Arial" panose="020B0604020202020204" pitchFamily="34" charset="0"/>
                <a:ea typeface="宋体" pitchFamily="2" charset="-122"/>
                <a:cs typeface="Arial" panose="020B0604020202020204" pitchFamily="34" charset="0"/>
              </a:rPr>
              <a:t>继承</a:t>
            </a:r>
            <a:r>
              <a:rPr lang="zh-CN" altLang="en-US" sz="1800" kern="100" dirty="0">
                <a:solidFill>
                  <a:srgbClr val="333333"/>
                </a:solidFill>
                <a:effectLst/>
                <a:latin typeface="Arial" panose="020B0604020202020204" pitchFamily="34" charset="0"/>
                <a:ea typeface="宋体" pitchFamily="2" charset="-122"/>
                <a:cs typeface="Arial" panose="020B0604020202020204" pitchFamily="34" charset="0"/>
              </a:rPr>
              <a:t>的概念可以</a:t>
            </a:r>
            <a:r>
              <a:rPr lang="zh-CN" altLang="zh-CN" sz="1800" kern="100" dirty="0">
                <a:solidFill>
                  <a:srgbClr val="333333"/>
                </a:solidFill>
                <a:effectLst/>
                <a:latin typeface="Arial" panose="020B0604020202020204" pitchFamily="34" charset="0"/>
                <a:ea typeface="宋体" pitchFamily="2" charset="-122"/>
                <a:cs typeface="Arial" panose="020B0604020202020204" pitchFamily="34" charset="0"/>
              </a:rPr>
              <a:t>大幅减少</a:t>
            </a:r>
            <a:r>
              <a:rPr lang="en-US" altLang="zh-CN" sz="1800" u="sng" kern="100" dirty="0" err="1">
                <a:solidFill>
                  <a:srgbClr val="136EC2"/>
                </a:solidFill>
                <a:effectLst/>
                <a:latin typeface="宋体" pitchFamily="2" charset="-122"/>
                <a:ea typeface="宋体" pitchFamily="2" charset="-122"/>
                <a:cs typeface="Arial" panose="020B0604020202020204" pitchFamily="34" charset="0"/>
                <a:hlinkClick r:id="rId3"/>
              </a:rPr>
              <a:t>冗余</a:t>
            </a:r>
            <a:r>
              <a:rPr lang="zh-CN" altLang="zh-CN" sz="1800" kern="100" dirty="0">
                <a:solidFill>
                  <a:srgbClr val="333333"/>
                </a:solidFill>
                <a:effectLst/>
                <a:latin typeface="Arial" panose="020B0604020202020204" pitchFamily="34" charset="0"/>
                <a:ea typeface="宋体" pitchFamily="2" charset="-122"/>
                <a:cs typeface="Arial" panose="020B0604020202020204" pitchFamily="34" charset="0"/>
              </a:rPr>
              <a:t>的代码，</a:t>
            </a:r>
            <a:r>
              <a:rPr lang="zh-CN" altLang="en-US" sz="1800" kern="100" dirty="0">
                <a:solidFill>
                  <a:srgbClr val="333333"/>
                </a:solidFill>
                <a:effectLst/>
                <a:latin typeface="Arial" panose="020B0604020202020204" pitchFamily="34" charset="0"/>
                <a:ea typeface="宋体" pitchFamily="2" charset="-122"/>
                <a:cs typeface="Arial" panose="020B0604020202020204" pitchFamily="34" charset="0"/>
              </a:rPr>
              <a:t>在日后产品迭代时也</a:t>
            </a:r>
            <a:r>
              <a:rPr lang="zh-CN" altLang="zh-CN" sz="1800" kern="100" dirty="0">
                <a:solidFill>
                  <a:srgbClr val="333333"/>
                </a:solidFill>
                <a:effectLst/>
                <a:latin typeface="Arial" panose="020B0604020202020204" pitchFamily="34" charset="0"/>
                <a:ea typeface="宋体" pitchFamily="2" charset="-122"/>
                <a:cs typeface="Arial" panose="020B0604020202020204" pitchFamily="34" charset="0"/>
              </a:rPr>
              <a:t>可以方便地扩展现有代码，提高编码效率，也减低了出错概率，降低软件维护的难度。</a:t>
            </a:r>
            <a:endParaRPr lang="zh-CN" altLang="zh-CN" sz="1800" kern="100" dirty="0">
              <a:effectLst/>
              <a:latin typeface="Times New Roman" panose="02020603050405020304" pitchFamily="18" charset="0"/>
              <a:ea typeface="宋体" pitchFamily="2" charset="-122"/>
              <a:cs typeface="Times New Roman" panose="02020603050405020304" pitchFamily="18" charset="0"/>
            </a:endParaRPr>
          </a:p>
          <a:p>
            <a:pPr indent="266700" algn="just"/>
            <a:r>
              <a:rPr lang="zh-CN" altLang="zh-CN" sz="1800" kern="100" dirty="0">
                <a:solidFill>
                  <a:srgbClr val="333333"/>
                </a:solidFill>
                <a:effectLst/>
                <a:latin typeface="Arial" panose="020B0604020202020204" pitchFamily="34" charset="0"/>
                <a:ea typeface="宋体" pitchFamily="2" charset="-122"/>
                <a:cs typeface="Arial" panose="020B0604020202020204" pitchFamily="34" charset="0"/>
              </a:rPr>
              <a:t>以对象为中心的设计可以帮助开发人员从静态（属性）和动态（方法）两个方面把握问题，从而更好地实现系统。</a:t>
            </a:r>
            <a:endParaRPr lang="zh-CN" altLang="zh-CN" sz="1800" kern="100" dirty="0">
              <a:effectLst/>
              <a:latin typeface="Times New Roman" panose="02020603050405020304" pitchFamily="18" charset="0"/>
              <a:ea typeface="宋体"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Times New Roman" panose="02020603050405020304" pitchFamily="18" charset="0"/>
                <a:ea typeface="宋体" pitchFamily="2" charset="-122"/>
                <a:cs typeface="Times New Roman" panose="02020603050405020304" pitchFamily="18" charset="0"/>
              </a:rPr>
              <a:t>我们这个系统</a:t>
            </a:r>
            <a:r>
              <a:rPr lang="zh-CN" altLang="en-US" sz="1800" kern="100" dirty="0">
                <a:effectLst/>
                <a:latin typeface="Times New Roman" panose="02020603050405020304" pitchFamily="18" charset="0"/>
                <a:ea typeface="宋体" pitchFamily="2" charset="-122"/>
                <a:cs typeface="Times New Roman" panose="02020603050405020304" pitchFamily="18" charset="0"/>
              </a:rPr>
              <a:t>设想</a:t>
            </a:r>
            <a:r>
              <a:rPr lang="zh-CN" altLang="zh-CN" sz="1800" kern="100" dirty="0">
                <a:effectLst/>
                <a:latin typeface="Times New Roman" panose="02020603050405020304" pitchFamily="18" charset="0"/>
                <a:ea typeface="宋体" pitchFamily="2" charset="-122"/>
                <a:cs typeface="Times New Roman" panose="02020603050405020304" pitchFamily="18" charset="0"/>
              </a:rPr>
              <a:t>用户需要通过小程序或者网页这个窗口进行数据的输入查看，那么这个数据需要保存到数据库中，因此我们分为</a:t>
            </a:r>
            <a:r>
              <a:rPr lang="zh-CN" altLang="en-US" sz="1800" kern="100" dirty="0">
                <a:effectLst/>
                <a:latin typeface="Times New Roman" panose="02020603050405020304" pitchFamily="18" charset="0"/>
                <a:ea typeface="宋体" pitchFamily="2" charset="-122"/>
                <a:cs typeface="Times New Roman" panose="02020603050405020304" pitchFamily="18" charset="0"/>
              </a:rPr>
              <a:t>三层，分别为</a:t>
            </a:r>
            <a:r>
              <a:rPr lang="zh-CN" altLang="zh-CN" sz="1800" kern="100" dirty="0">
                <a:effectLst/>
                <a:latin typeface="Times New Roman" panose="02020603050405020304" pitchFamily="18" charset="0"/>
                <a:ea typeface="宋体" pitchFamily="2" charset="-122"/>
                <a:cs typeface="Times New Roman" panose="02020603050405020304" pitchFamily="18" charset="0"/>
              </a:rPr>
              <a:t>表示层，业务层，数据层。表示层是面向用户的界面，数据层则需要通过数据持久化将用户的数据保存起来。还是以个性化定制为例，表示层需要提供输入控件与用户交互，获取用户输入的个人需求，身高体重，训练目标等等。这些操作本身需要通过业务</a:t>
            </a:r>
            <a:r>
              <a:rPr lang="zh-CN" altLang="en-US" sz="1800" kern="100" dirty="0">
                <a:effectLst/>
                <a:latin typeface="Times New Roman" panose="02020603050405020304" pitchFamily="18" charset="0"/>
                <a:ea typeface="宋体" pitchFamily="2" charset="-122"/>
                <a:cs typeface="Times New Roman" panose="02020603050405020304" pitchFamily="18" charset="0"/>
              </a:rPr>
              <a:t>层</a:t>
            </a:r>
            <a:r>
              <a:rPr lang="zh-CN" altLang="zh-CN" sz="1800" kern="100" dirty="0">
                <a:effectLst/>
                <a:latin typeface="Times New Roman" panose="02020603050405020304" pitchFamily="18" charset="0"/>
                <a:ea typeface="宋体" pitchFamily="2" charset="-122"/>
                <a:cs typeface="Times New Roman" panose="02020603050405020304" pitchFamily="18" charset="0"/>
              </a:rPr>
              <a:t>来接收，并进行</a:t>
            </a:r>
            <a:r>
              <a:rPr lang="zh-CN" altLang="en-US" sz="1800" kern="100" dirty="0">
                <a:effectLst/>
                <a:latin typeface="Times New Roman" panose="02020603050405020304" pitchFamily="18" charset="0"/>
                <a:ea typeface="宋体" pitchFamily="2" charset="-122"/>
                <a:cs typeface="Times New Roman" panose="02020603050405020304" pitchFamily="18" charset="0"/>
              </a:rPr>
              <a:t>简单逻辑</a:t>
            </a:r>
            <a:r>
              <a:rPr lang="zh-CN" altLang="zh-CN" sz="1800" kern="100" dirty="0">
                <a:effectLst/>
                <a:latin typeface="Times New Roman" panose="02020603050405020304" pitchFamily="18" charset="0"/>
                <a:ea typeface="宋体" pitchFamily="2" charset="-122"/>
                <a:cs typeface="Times New Roman" panose="02020603050405020304" pitchFamily="18" charset="0"/>
              </a:rPr>
              <a:t>处理，如果合法，将这些数据交给数据访问层处理。</a:t>
            </a:r>
          </a:p>
          <a:p>
            <a:endParaRPr kumimoji="1" lang="zh-CN" altLang="en-US" dirty="0"/>
          </a:p>
        </p:txBody>
      </p:sp>
      <p:sp>
        <p:nvSpPr>
          <p:cNvPr id="4" name="灯片编号占位符 3"/>
          <p:cNvSpPr>
            <a:spLocks noGrp="1"/>
          </p:cNvSpPr>
          <p:nvPr>
            <p:ph type="sldNum" sz="quarter" idx="5"/>
          </p:nvPr>
        </p:nvSpPr>
        <p:spPr/>
        <p:txBody>
          <a:bodyPr/>
          <a:lstStyle/>
          <a:p>
            <a:fld id="{5B6F6C00-4DB7-B74A-858D-44C9132C760D}"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FFBBA75-FDBF-D149-8560-4B31F6874BBF}" type="datetimeFigureOut">
              <a:rPr kumimoji="1" lang="zh-CN" altLang="en-US" smtClean="0"/>
              <a:t>2021/6/25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3D41301-5E1C-D941-8360-307E40FBDDB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BBA75-FDBF-D149-8560-4B31F6874BBF}" type="datetimeFigureOut">
              <a:rPr kumimoji="1" lang="zh-CN" altLang="en-US" smtClean="0"/>
              <a:t>2021/6/25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41301-5E1C-D941-8360-307E40FBDDB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27957" t="39866"/>
          <a:stretch>
            <a:fillRect/>
          </a:stretch>
        </p:blipFill>
        <p:spPr>
          <a:xfrm>
            <a:off x="-6985" y="-5080"/>
            <a:ext cx="9152255" cy="6209665"/>
          </a:xfrm>
          <a:prstGeom prst="rect">
            <a:avLst/>
          </a:prstGeom>
          <a:effectLst/>
        </p:spPr>
      </p:pic>
      <p:sp>
        <p:nvSpPr>
          <p:cNvPr id="41" name="文本框 40"/>
          <p:cNvSpPr txBox="1"/>
          <p:nvPr/>
        </p:nvSpPr>
        <p:spPr>
          <a:xfrm>
            <a:off x="2208655" y="1222539"/>
            <a:ext cx="9347200" cy="2004010"/>
          </a:xfrm>
          <a:prstGeom prst="rect">
            <a:avLst/>
          </a:prstGeom>
          <a:noFill/>
          <a:effectLst>
            <a:glow rad="25400">
              <a:srgbClr val="DDEEF3"/>
            </a:glow>
          </a:effectLst>
        </p:spPr>
        <p:txBody>
          <a:bodyPr wrap="square" rtlCol="0">
            <a:spAutoFit/>
          </a:bodyPr>
          <a:lstStyle/>
          <a:p>
            <a:pPr algn="r">
              <a:lnSpc>
                <a:spcPct val="150000"/>
              </a:lnSpc>
            </a:pPr>
            <a:r>
              <a:rPr lang="zh-CN" altLang="en-US" sz="4400" b="1" dirty="0">
                <a:solidFill>
                  <a:srgbClr val="002060"/>
                </a:solidFill>
                <a:latin typeface="微软雅黑" panose="020B0503020204020204" pitchFamily="34" charset="-122"/>
                <a:ea typeface="微软雅黑" panose="020B0503020204020204" pitchFamily="34" charset="-122"/>
              </a:rPr>
              <a:t>济动</a:t>
            </a:r>
            <a:r>
              <a:rPr lang="en-US" altLang="zh-CN" sz="4400" b="1" dirty="0">
                <a:solidFill>
                  <a:srgbClr val="002060"/>
                </a:solidFill>
                <a:latin typeface="微软雅黑" panose="020B0503020204020204" pitchFamily="34" charset="-122"/>
                <a:ea typeface="微软雅黑" panose="020B0503020204020204" pitchFamily="34" charset="-122"/>
              </a:rPr>
              <a:t>-</a:t>
            </a:r>
            <a:r>
              <a:rPr lang="zh-CN" altLang="en-US" sz="4400" b="1" dirty="0">
                <a:solidFill>
                  <a:srgbClr val="002060"/>
                </a:solidFill>
                <a:latin typeface="微软雅黑" panose="020B0503020204020204" pitchFamily="34" charset="-122"/>
                <a:ea typeface="微软雅黑" panose="020B0503020204020204" pitchFamily="34" charset="-122"/>
              </a:rPr>
              <a:t>同济大学线上运动社区</a:t>
            </a:r>
            <a:endParaRPr lang="en-US" altLang="zh-CN" sz="4400" b="1" dirty="0">
              <a:solidFill>
                <a:srgbClr val="002060"/>
              </a:solidFill>
              <a:latin typeface="微软雅黑" panose="020B0503020204020204" pitchFamily="34" charset="-122"/>
              <a:ea typeface="微软雅黑" panose="020B0503020204020204" pitchFamily="34" charset="-122"/>
            </a:endParaRPr>
          </a:p>
          <a:p>
            <a:pPr algn="r">
              <a:lnSpc>
                <a:spcPct val="150000"/>
              </a:lnSpc>
            </a:pPr>
            <a:r>
              <a:rPr lang="zh-CN" altLang="en-US" sz="4400" b="1" dirty="0">
                <a:solidFill>
                  <a:srgbClr val="002060"/>
                </a:solidFill>
                <a:latin typeface="微软雅黑" panose="020B0503020204020204" pitchFamily="34" charset="-122"/>
                <a:ea typeface="微软雅黑" panose="020B0503020204020204" pitchFamily="34" charset="-122"/>
              </a:rPr>
              <a:t>期末汇报</a:t>
            </a:r>
            <a:endParaRPr lang="zh-CN" altLang="en-US" sz="8800" b="1" dirty="0">
              <a:solidFill>
                <a:srgbClr val="002060"/>
              </a:solidFill>
              <a:effectLst>
                <a:glow rad="12700">
                  <a:srgbClr val="DDEEF3"/>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9145200" y="4435132"/>
            <a:ext cx="1107996" cy="1200329"/>
          </a:xfrm>
          <a:prstGeom prst="rect">
            <a:avLst/>
          </a:prstGeom>
          <a:noFill/>
        </p:spPr>
        <p:txBody>
          <a:bodyPr wrap="none" rtlCol="0">
            <a:spAutoFit/>
          </a:bodyPr>
          <a:lstStyle/>
          <a:p>
            <a:pPr algn="r"/>
            <a:r>
              <a:rPr lang="zh-CN" altLang="en-US" sz="2400" dirty="0">
                <a:solidFill>
                  <a:schemeClr val="tx2"/>
                </a:solidFill>
                <a:latin typeface="微软雅黑" panose="020B0503020204020204" pitchFamily="34" charset="-122"/>
                <a:ea typeface="微软雅黑" panose="020B0503020204020204" pitchFamily="34" charset="-122"/>
              </a:rPr>
              <a:t>曹峰源</a:t>
            </a:r>
            <a:endParaRPr lang="en-US" altLang="zh-CN" sz="2400" dirty="0">
              <a:solidFill>
                <a:schemeClr val="tx2"/>
              </a:solidFill>
              <a:latin typeface="微软雅黑" panose="020B0503020204020204" pitchFamily="34" charset="-122"/>
              <a:ea typeface="微软雅黑" panose="020B0503020204020204" pitchFamily="34" charset="-122"/>
            </a:endParaRPr>
          </a:p>
          <a:p>
            <a:pPr algn="r"/>
            <a:r>
              <a:rPr lang="zh-CN" altLang="en-US" sz="2400" dirty="0">
                <a:solidFill>
                  <a:schemeClr val="tx2"/>
                </a:solidFill>
                <a:latin typeface="微软雅黑" panose="020B0503020204020204" pitchFamily="34" charset="-122"/>
                <a:ea typeface="微软雅黑" panose="020B0503020204020204" pitchFamily="34" charset="-122"/>
              </a:rPr>
              <a:t>李航宇</a:t>
            </a:r>
            <a:endParaRPr lang="en-US" altLang="zh-CN" sz="2400" dirty="0">
              <a:solidFill>
                <a:schemeClr val="tx2"/>
              </a:solidFill>
              <a:latin typeface="微软雅黑" panose="020B0503020204020204" pitchFamily="34" charset="-122"/>
              <a:ea typeface="微软雅黑" panose="020B0503020204020204" pitchFamily="34" charset="-122"/>
            </a:endParaRPr>
          </a:p>
          <a:p>
            <a:pPr algn="r"/>
            <a:r>
              <a:rPr lang="zh-CN" altLang="en-US" sz="2400" dirty="0">
                <a:solidFill>
                  <a:schemeClr val="tx2"/>
                </a:solidFill>
                <a:latin typeface="微软雅黑" panose="020B0503020204020204" pitchFamily="34" charset="-122"/>
                <a:ea typeface="微软雅黑" panose="020B0503020204020204" pitchFamily="34" charset="-122"/>
              </a:rPr>
              <a:t>郑柯凡</a:t>
            </a:r>
          </a:p>
        </p:txBody>
      </p:sp>
      <p:sp>
        <p:nvSpPr>
          <p:cNvPr id="6" name="文本框 5"/>
          <p:cNvSpPr txBox="1"/>
          <p:nvPr/>
        </p:nvSpPr>
        <p:spPr>
          <a:xfrm>
            <a:off x="10447859" y="4435132"/>
            <a:ext cx="1107996" cy="830997"/>
          </a:xfrm>
          <a:prstGeom prst="rect">
            <a:avLst/>
          </a:prstGeom>
          <a:noFill/>
        </p:spPr>
        <p:txBody>
          <a:bodyPr wrap="none" rtlCol="0">
            <a:spAutoFit/>
          </a:bodyPr>
          <a:lstStyle/>
          <a:p>
            <a:pPr algn="r"/>
            <a:r>
              <a:rPr lang="zh-CN" altLang="en-US" sz="2400" dirty="0">
                <a:solidFill>
                  <a:schemeClr val="tx2"/>
                </a:solidFill>
                <a:latin typeface="微软雅黑" panose="020B0503020204020204" pitchFamily="34" charset="-122"/>
                <a:ea typeface="微软雅黑" panose="020B0503020204020204" pitchFamily="34" charset="-122"/>
              </a:rPr>
              <a:t>胡启云</a:t>
            </a:r>
            <a:endParaRPr lang="en-US" altLang="zh-CN" sz="2400" dirty="0">
              <a:solidFill>
                <a:schemeClr val="tx2"/>
              </a:solidFill>
              <a:latin typeface="微软雅黑" panose="020B0503020204020204" pitchFamily="34" charset="-122"/>
              <a:ea typeface="微软雅黑" panose="020B0503020204020204" pitchFamily="34" charset="-122"/>
            </a:endParaRPr>
          </a:p>
          <a:p>
            <a:pPr algn="r"/>
            <a:r>
              <a:rPr lang="zh-CN" altLang="en-US" sz="2400" dirty="0">
                <a:solidFill>
                  <a:schemeClr val="tx2"/>
                </a:solidFill>
                <a:latin typeface="微软雅黑" panose="020B0503020204020204" pitchFamily="34" charset="-122"/>
                <a:ea typeface="微软雅黑" panose="020B0503020204020204" pitchFamily="34" charset="-122"/>
              </a:rPr>
              <a:t>杨梓浩</a:t>
            </a:r>
          </a:p>
        </p:txBody>
      </p:sp>
      <p:sp>
        <p:nvSpPr>
          <p:cNvPr id="7" name="文本框 6"/>
          <p:cNvSpPr txBox="1"/>
          <p:nvPr/>
        </p:nvSpPr>
        <p:spPr>
          <a:xfrm>
            <a:off x="9125381" y="5742799"/>
            <a:ext cx="2430474" cy="461665"/>
          </a:xfrm>
          <a:prstGeom prst="rect">
            <a:avLst/>
          </a:prstGeom>
          <a:noFill/>
        </p:spPr>
        <p:txBody>
          <a:bodyPr wrap="none" rtlCol="0">
            <a:spAutoFit/>
          </a:bodyPr>
          <a:lstStyle/>
          <a:p>
            <a:pPr algn="r"/>
            <a:r>
              <a:rPr lang="zh-CN" altLang="en-US" sz="2400" dirty="0">
                <a:solidFill>
                  <a:schemeClr val="tx2"/>
                </a:solidFill>
                <a:latin typeface="微软雅黑" panose="020B0503020204020204" pitchFamily="34" charset="-122"/>
                <a:ea typeface="微软雅黑" panose="020B0503020204020204" pitchFamily="34" charset="-122"/>
              </a:rPr>
              <a:t>指导老师：刘岩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架构风格</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4"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主要架构风格</a:t>
            </a:r>
          </a:p>
        </p:txBody>
      </p:sp>
      <p:sp>
        <p:nvSpPr>
          <p:cNvPr id="25" name="圆角矩形 24"/>
          <p:cNvSpPr/>
          <p:nvPr/>
        </p:nvSpPr>
        <p:spPr>
          <a:xfrm>
            <a:off x="1863090" y="5357495"/>
            <a:ext cx="2741295" cy="467995"/>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面向对象架构</a:t>
            </a:r>
            <a:endParaRPr kumimoji="1" lang="en-GB" altLang="zh-CN" dirty="0">
              <a:solidFill>
                <a:srgbClr val="002060"/>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4754689" y="3091927"/>
            <a:ext cx="2699536" cy="468000"/>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分层架构</a:t>
            </a:r>
          </a:p>
        </p:txBody>
      </p:sp>
      <p:sp>
        <p:nvSpPr>
          <p:cNvPr id="2" name="圆角矩形 1"/>
          <p:cNvSpPr/>
          <p:nvPr/>
        </p:nvSpPr>
        <p:spPr>
          <a:xfrm>
            <a:off x="7716981" y="5357334"/>
            <a:ext cx="2699536" cy="468000"/>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微服务架构</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架构风格</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4"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主要架构风格</a:t>
            </a:r>
          </a:p>
        </p:txBody>
      </p:sp>
      <p:sp>
        <p:nvSpPr>
          <p:cNvPr id="2" name="圆角矩形 1"/>
          <p:cNvSpPr/>
          <p:nvPr/>
        </p:nvSpPr>
        <p:spPr>
          <a:xfrm>
            <a:off x="330480" y="743696"/>
            <a:ext cx="11504223" cy="427118"/>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微服务架构</a:t>
            </a:r>
          </a:p>
        </p:txBody>
      </p:sp>
      <p:sp>
        <p:nvSpPr>
          <p:cNvPr id="4" name="等腰三角形 3"/>
          <p:cNvSpPr/>
          <p:nvPr/>
        </p:nvSpPr>
        <p:spPr>
          <a:xfrm>
            <a:off x="983673" y="2292771"/>
            <a:ext cx="2147454" cy="17457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运动子系统</a:t>
            </a:r>
          </a:p>
        </p:txBody>
      </p:sp>
      <p:sp>
        <p:nvSpPr>
          <p:cNvPr id="5" name="平行四边形 4"/>
          <p:cNvSpPr/>
          <p:nvPr/>
        </p:nvSpPr>
        <p:spPr>
          <a:xfrm>
            <a:off x="4786745" y="2168236"/>
            <a:ext cx="2265219" cy="193270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社交子系统</a:t>
            </a:r>
          </a:p>
        </p:txBody>
      </p:sp>
      <p:sp>
        <p:nvSpPr>
          <p:cNvPr id="6" name="五边形 5"/>
          <p:cNvSpPr/>
          <p:nvPr/>
        </p:nvSpPr>
        <p:spPr>
          <a:xfrm>
            <a:off x="9234055" y="2050011"/>
            <a:ext cx="2140527" cy="2092033"/>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个性化定制子系统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架构风格</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4"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主要架构风格</a:t>
            </a:r>
          </a:p>
        </p:txBody>
      </p:sp>
      <p:sp>
        <p:nvSpPr>
          <p:cNvPr id="2" name="圆角矩形 1"/>
          <p:cNvSpPr/>
          <p:nvPr/>
        </p:nvSpPr>
        <p:spPr>
          <a:xfrm>
            <a:off x="330480" y="743696"/>
            <a:ext cx="11504223" cy="427118"/>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传统架构</a:t>
            </a:r>
          </a:p>
        </p:txBody>
      </p:sp>
      <p:sp>
        <p:nvSpPr>
          <p:cNvPr id="12" name="等腰三角形 11"/>
          <p:cNvSpPr/>
          <p:nvPr/>
        </p:nvSpPr>
        <p:spPr>
          <a:xfrm>
            <a:off x="2750756" y="2604841"/>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13" name="平行四边形 12"/>
          <p:cNvSpPr/>
          <p:nvPr/>
        </p:nvSpPr>
        <p:spPr>
          <a:xfrm>
            <a:off x="3210994" y="1841039"/>
            <a:ext cx="489790" cy="427021"/>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400" dirty="0">
                <a:noFill/>
              </a:rPr>
              <a:t>社交子系统</a:t>
            </a:r>
          </a:p>
        </p:txBody>
      </p:sp>
      <p:sp>
        <p:nvSpPr>
          <p:cNvPr id="14" name="五边形 13"/>
          <p:cNvSpPr/>
          <p:nvPr/>
        </p:nvSpPr>
        <p:spPr>
          <a:xfrm>
            <a:off x="2357600" y="1861450"/>
            <a:ext cx="462829" cy="462223"/>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00" dirty="0">
                <a:noFill/>
              </a:rPr>
              <a:t>个性化定制子系统</a:t>
            </a:r>
          </a:p>
        </p:txBody>
      </p:sp>
      <p:sp>
        <p:nvSpPr>
          <p:cNvPr id="3" name="图文框 2"/>
          <p:cNvSpPr/>
          <p:nvPr/>
        </p:nvSpPr>
        <p:spPr>
          <a:xfrm>
            <a:off x="1909983" y="1449478"/>
            <a:ext cx="2211745" cy="1931870"/>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32" name="等腰三角形 31"/>
          <p:cNvSpPr/>
          <p:nvPr/>
        </p:nvSpPr>
        <p:spPr>
          <a:xfrm>
            <a:off x="7696829" y="2604841"/>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33" name="平行四边形 32"/>
          <p:cNvSpPr/>
          <p:nvPr/>
        </p:nvSpPr>
        <p:spPr>
          <a:xfrm>
            <a:off x="8157067" y="1841039"/>
            <a:ext cx="489790" cy="427021"/>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400" dirty="0">
                <a:noFill/>
              </a:rPr>
              <a:t>社交子系统</a:t>
            </a:r>
          </a:p>
        </p:txBody>
      </p:sp>
      <p:sp>
        <p:nvSpPr>
          <p:cNvPr id="34" name="五边形 33"/>
          <p:cNvSpPr/>
          <p:nvPr/>
        </p:nvSpPr>
        <p:spPr>
          <a:xfrm>
            <a:off x="7303673" y="1861450"/>
            <a:ext cx="462829" cy="462223"/>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00" dirty="0">
                <a:noFill/>
              </a:rPr>
              <a:t>个性化定制子系统</a:t>
            </a:r>
          </a:p>
        </p:txBody>
      </p:sp>
      <p:sp>
        <p:nvSpPr>
          <p:cNvPr id="35" name="图文框 34"/>
          <p:cNvSpPr/>
          <p:nvPr/>
        </p:nvSpPr>
        <p:spPr>
          <a:xfrm>
            <a:off x="6856056" y="1449478"/>
            <a:ext cx="2211745" cy="1931870"/>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36" name="等腰三角形 35"/>
          <p:cNvSpPr/>
          <p:nvPr/>
        </p:nvSpPr>
        <p:spPr>
          <a:xfrm>
            <a:off x="7696829" y="5194862"/>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37" name="平行四边形 36"/>
          <p:cNvSpPr/>
          <p:nvPr/>
        </p:nvSpPr>
        <p:spPr>
          <a:xfrm>
            <a:off x="8157067" y="4431060"/>
            <a:ext cx="489790" cy="427021"/>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400" dirty="0">
                <a:noFill/>
              </a:rPr>
              <a:t>社交子系统</a:t>
            </a:r>
          </a:p>
        </p:txBody>
      </p:sp>
      <p:sp>
        <p:nvSpPr>
          <p:cNvPr id="38" name="五边形 37"/>
          <p:cNvSpPr/>
          <p:nvPr/>
        </p:nvSpPr>
        <p:spPr>
          <a:xfrm>
            <a:off x="7303673" y="4451471"/>
            <a:ext cx="462829" cy="462223"/>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00" dirty="0">
                <a:noFill/>
              </a:rPr>
              <a:t>个性化定制子系统</a:t>
            </a:r>
          </a:p>
        </p:txBody>
      </p:sp>
      <p:sp>
        <p:nvSpPr>
          <p:cNvPr id="40" name="图文框 39"/>
          <p:cNvSpPr/>
          <p:nvPr/>
        </p:nvSpPr>
        <p:spPr>
          <a:xfrm>
            <a:off x="6856056" y="4039499"/>
            <a:ext cx="2211745" cy="1931870"/>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noFill/>
            </a:endParaRPr>
          </a:p>
        </p:txBody>
      </p:sp>
      <p:sp>
        <p:nvSpPr>
          <p:cNvPr id="41" name="等腰三角形 40"/>
          <p:cNvSpPr/>
          <p:nvPr/>
        </p:nvSpPr>
        <p:spPr>
          <a:xfrm>
            <a:off x="2750756" y="5189445"/>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42" name="平行四边形 41"/>
          <p:cNvSpPr/>
          <p:nvPr/>
        </p:nvSpPr>
        <p:spPr>
          <a:xfrm>
            <a:off x="3210994" y="4425643"/>
            <a:ext cx="489790" cy="427021"/>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400" dirty="0">
                <a:noFill/>
              </a:rPr>
              <a:t>社交子系统</a:t>
            </a:r>
          </a:p>
        </p:txBody>
      </p:sp>
      <p:sp>
        <p:nvSpPr>
          <p:cNvPr id="43" name="五边形 42"/>
          <p:cNvSpPr/>
          <p:nvPr/>
        </p:nvSpPr>
        <p:spPr>
          <a:xfrm>
            <a:off x="2357600" y="4446054"/>
            <a:ext cx="462829" cy="462223"/>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00" dirty="0">
                <a:noFill/>
              </a:rPr>
              <a:t>个性化定制子系统</a:t>
            </a:r>
          </a:p>
        </p:txBody>
      </p:sp>
      <p:sp>
        <p:nvSpPr>
          <p:cNvPr id="44" name="图文框 43"/>
          <p:cNvSpPr/>
          <p:nvPr/>
        </p:nvSpPr>
        <p:spPr>
          <a:xfrm>
            <a:off x="1909983" y="4034082"/>
            <a:ext cx="2211745" cy="1931870"/>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no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架构风格</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4"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主要架构风格</a:t>
            </a:r>
          </a:p>
        </p:txBody>
      </p:sp>
      <p:sp>
        <p:nvSpPr>
          <p:cNvPr id="2" name="圆角矩形 1"/>
          <p:cNvSpPr/>
          <p:nvPr/>
        </p:nvSpPr>
        <p:spPr>
          <a:xfrm>
            <a:off x="330480" y="743696"/>
            <a:ext cx="11504223" cy="427118"/>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微服务架构</a:t>
            </a:r>
          </a:p>
        </p:txBody>
      </p:sp>
      <p:sp>
        <p:nvSpPr>
          <p:cNvPr id="12" name="等腰三角形 11"/>
          <p:cNvSpPr/>
          <p:nvPr/>
        </p:nvSpPr>
        <p:spPr>
          <a:xfrm>
            <a:off x="2783692" y="2021507"/>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13" name="平行四边形 12"/>
          <p:cNvSpPr/>
          <p:nvPr/>
        </p:nvSpPr>
        <p:spPr>
          <a:xfrm>
            <a:off x="7294469" y="1988392"/>
            <a:ext cx="489790" cy="427021"/>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400" dirty="0">
                <a:noFill/>
              </a:rPr>
              <a:t>社交子系统</a:t>
            </a:r>
          </a:p>
        </p:txBody>
      </p:sp>
      <p:sp>
        <p:nvSpPr>
          <p:cNvPr id="14" name="五边形 13"/>
          <p:cNvSpPr/>
          <p:nvPr/>
        </p:nvSpPr>
        <p:spPr>
          <a:xfrm>
            <a:off x="2209811" y="2509868"/>
            <a:ext cx="462829" cy="462223"/>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00" dirty="0">
                <a:noFill/>
              </a:rPr>
              <a:t>个性化定制子系统</a:t>
            </a:r>
          </a:p>
        </p:txBody>
      </p:sp>
      <p:sp>
        <p:nvSpPr>
          <p:cNvPr id="3" name="图文框 2"/>
          <p:cNvSpPr/>
          <p:nvPr/>
        </p:nvSpPr>
        <p:spPr>
          <a:xfrm>
            <a:off x="1909983" y="1449478"/>
            <a:ext cx="2211745" cy="1931870"/>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cxnSp>
        <p:nvCxnSpPr>
          <p:cNvPr id="5" name="直接连接符 4"/>
          <p:cNvCxnSpPr/>
          <p:nvPr/>
        </p:nvCxnSpPr>
        <p:spPr>
          <a:xfrm>
            <a:off x="2147455" y="1697182"/>
            <a:ext cx="845127" cy="1420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2992582" y="1697182"/>
            <a:ext cx="886691" cy="1420091"/>
          </a:xfrm>
          <a:prstGeom prst="line">
            <a:avLst/>
          </a:prstGeom>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a:off x="3285604" y="2604841"/>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29" name="等腰三角形 28"/>
          <p:cNvSpPr/>
          <p:nvPr/>
        </p:nvSpPr>
        <p:spPr>
          <a:xfrm>
            <a:off x="6741645" y="2540130"/>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31" name="图文框 30"/>
          <p:cNvSpPr/>
          <p:nvPr/>
        </p:nvSpPr>
        <p:spPr>
          <a:xfrm>
            <a:off x="6424085" y="1449478"/>
            <a:ext cx="2211745" cy="1931870"/>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cxnSp>
        <p:nvCxnSpPr>
          <p:cNvPr id="45" name="直接连接符 44"/>
          <p:cNvCxnSpPr/>
          <p:nvPr/>
        </p:nvCxnSpPr>
        <p:spPr>
          <a:xfrm>
            <a:off x="6670964" y="1641761"/>
            <a:ext cx="845127" cy="1420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7516091" y="1641761"/>
            <a:ext cx="886691" cy="1420091"/>
          </a:xfrm>
          <a:prstGeom prst="line">
            <a:avLst/>
          </a:prstGeom>
        </p:spPr>
        <p:style>
          <a:lnRef idx="1">
            <a:schemeClr val="accent1"/>
          </a:lnRef>
          <a:fillRef idx="0">
            <a:schemeClr val="accent1"/>
          </a:fillRef>
          <a:effectRef idx="0">
            <a:schemeClr val="accent1"/>
          </a:effectRef>
          <a:fontRef idx="minor">
            <a:schemeClr val="tx1"/>
          </a:fontRef>
        </p:style>
      </p:cxnSp>
      <p:sp>
        <p:nvSpPr>
          <p:cNvPr id="47" name="等腰三角形 46"/>
          <p:cNvSpPr/>
          <p:nvPr/>
        </p:nvSpPr>
        <p:spPr>
          <a:xfrm>
            <a:off x="7809113" y="2549420"/>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48" name="等腰三角形 47"/>
          <p:cNvSpPr/>
          <p:nvPr/>
        </p:nvSpPr>
        <p:spPr>
          <a:xfrm>
            <a:off x="2783692" y="4553188"/>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49" name="平行四边形 48"/>
          <p:cNvSpPr/>
          <p:nvPr/>
        </p:nvSpPr>
        <p:spPr>
          <a:xfrm>
            <a:off x="7294469" y="4520073"/>
            <a:ext cx="489790" cy="427021"/>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400" dirty="0">
                <a:noFill/>
              </a:rPr>
              <a:t>社交子系统</a:t>
            </a:r>
          </a:p>
        </p:txBody>
      </p:sp>
      <p:sp>
        <p:nvSpPr>
          <p:cNvPr id="50" name="五边形 49"/>
          <p:cNvSpPr/>
          <p:nvPr/>
        </p:nvSpPr>
        <p:spPr>
          <a:xfrm>
            <a:off x="2209811" y="5041549"/>
            <a:ext cx="462829" cy="462223"/>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00" dirty="0">
                <a:noFill/>
              </a:rPr>
              <a:t>个性化定制子系统</a:t>
            </a:r>
          </a:p>
        </p:txBody>
      </p:sp>
      <p:sp>
        <p:nvSpPr>
          <p:cNvPr id="51" name="图文框 50"/>
          <p:cNvSpPr/>
          <p:nvPr/>
        </p:nvSpPr>
        <p:spPr>
          <a:xfrm>
            <a:off x="1909983" y="3981159"/>
            <a:ext cx="2211745" cy="1931870"/>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cxnSp>
        <p:nvCxnSpPr>
          <p:cNvPr id="52" name="直接连接符 51"/>
          <p:cNvCxnSpPr/>
          <p:nvPr/>
        </p:nvCxnSpPr>
        <p:spPr>
          <a:xfrm>
            <a:off x="2147455" y="4228863"/>
            <a:ext cx="845127" cy="1420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2992582" y="4228863"/>
            <a:ext cx="886691" cy="1420091"/>
          </a:xfrm>
          <a:prstGeom prst="line">
            <a:avLst/>
          </a:prstGeom>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a:off x="6741645" y="5071811"/>
            <a:ext cx="464326" cy="3857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dirty="0">
                <a:noFill/>
              </a:rPr>
              <a:t>运动子系统</a:t>
            </a:r>
          </a:p>
        </p:txBody>
      </p:sp>
      <p:sp>
        <p:nvSpPr>
          <p:cNvPr id="57" name="图文框 56"/>
          <p:cNvSpPr/>
          <p:nvPr/>
        </p:nvSpPr>
        <p:spPr>
          <a:xfrm>
            <a:off x="6424085" y="3981159"/>
            <a:ext cx="2211745" cy="1931870"/>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cxnSp>
        <p:nvCxnSpPr>
          <p:cNvPr id="58" name="直接连接符 57"/>
          <p:cNvCxnSpPr/>
          <p:nvPr/>
        </p:nvCxnSpPr>
        <p:spPr>
          <a:xfrm>
            <a:off x="6670964" y="4173442"/>
            <a:ext cx="845127" cy="1420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7516091" y="4173442"/>
            <a:ext cx="886691" cy="1420091"/>
          </a:xfrm>
          <a:prstGeom prst="line">
            <a:avLst/>
          </a:prstGeom>
        </p:spPr>
        <p:style>
          <a:lnRef idx="1">
            <a:schemeClr val="accent1"/>
          </a:lnRef>
          <a:fillRef idx="0">
            <a:schemeClr val="accent1"/>
          </a:fillRef>
          <a:effectRef idx="0">
            <a:schemeClr val="accent1"/>
          </a:effectRef>
          <a:fontRef idx="minor">
            <a:schemeClr val="tx1"/>
          </a:fontRef>
        </p:style>
      </p:cxnSp>
      <p:sp>
        <p:nvSpPr>
          <p:cNvPr id="61" name="平行四边形 60"/>
          <p:cNvSpPr/>
          <p:nvPr/>
        </p:nvSpPr>
        <p:spPr>
          <a:xfrm>
            <a:off x="3389483" y="5081101"/>
            <a:ext cx="489790" cy="427021"/>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400" dirty="0">
                <a:noFill/>
              </a:rPr>
              <a:t>社交子系统</a:t>
            </a:r>
          </a:p>
        </p:txBody>
      </p:sp>
      <p:sp>
        <p:nvSpPr>
          <p:cNvPr id="62" name="五边形 61"/>
          <p:cNvSpPr/>
          <p:nvPr/>
        </p:nvSpPr>
        <p:spPr>
          <a:xfrm>
            <a:off x="838596" y="7856330"/>
            <a:ext cx="462829" cy="462223"/>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00" dirty="0">
                <a:noFill/>
              </a:rPr>
              <a:t>个性化定制子系统</a:t>
            </a:r>
          </a:p>
        </p:txBody>
      </p:sp>
      <p:sp>
        <p:nvSpPr>
          <p:cNvPr id="63" name="五边形 62"/>
          <p:cNvSpPr/>
          <p:nvPr/>
        </p:nvSpPr>
        <p:spPr>
          <a:xfrm>
            <a:off x="7849039" y="5105544"/>
            <a:ext cx="462829" cy="462223"/>
          </a:xfrm>
          <a:prstGeom prst="pent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00" dirty="0">
                <a:noFill/>
              </a:rPr>
              <a:t>个性化定制子系统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子系统与接口</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6" name="文本框 8"/>
          <p:cNvSpPr txBox="1"/>
          <p:nvPr/>
        </p:nvSpPr>
        <p:spPr>
          <a:xfrm>
            <a:off x="330481" y="747262"/>
            <a:ext cx="11460493"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eaLnBrk="1" hangingPunct="1">
              <a:lnSpc>
                <a:spcPct val="100000"/>
              </a:lnSpc>
              <a:spcBef>
                <a:spcPct val="0"/>
              </a:spcBef>
              <a:buFontTx/>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子系统</a:t>
            </a:r>
          </a:p>
        </p:txBody>
      </p:sp>
      <p:graphicFrame>
        <p:nvGraphicFramePr>
          <p:cNvPr id="2" name="表格 1"/>
          <p:cNvGraphicFramePr>
            <a:graphicFrameLocks noGrp="1"/>
          </p:cNvGraphicFramePr>
          <p:nvPr>
            <p:custDataLst>
              <p:tags r:id="rId1"/>
            </p:custDataLst>
          </p:nvPr>
        </p:nvGraphicFramePr>
        <p:xfrm>
          <a:off x="630492" y="1435116"/>
          <a:ext cx="10578614" cy="4450080"/>
        </p:xfrm>
        <a:graphic>
          <a:graphicData uri="http://schemas.openxmlformats.org/drawingml/2006/table">
            <a:tbl>
              <a:tblPr bandRow="1">
                <a:tableStyleId>{5C22544A-7EE6-4342-B048-85BDC9FD1C3A}</a:tableStyleId>
              </a:tblPr>
              <a:tblGrid>
                <a:gridCol w="5289307">
                  <a:extLst>
                    <a:ext uri="{9D8B030D-6E8A-4147-A177-3AD203B41FA5}">
                      <a16:colId xmlns:a16="http://schemas.microsoft.com/office/drawing/2014/main" val="20000"/>
                    </a:ext>
                  </a:extLst>
                </a:gridCol>
                <a:gridCol w="5289307">
                  <a:extLst>
                    <a:ext uri="{9D8B030D-6E8A-4147-A177-3AD203B41FA5}">
                      <a16:colId xmlns:a16="http://schemas.microsoft.com/office/drawing/2014/main" val="20001"/>
                    </a:ext>
                  </a:extLst>
                </a:gridCol>
              </a:tblGrid>
              <a:tr h="370840">
                <a:tc rowSpan="4">
                  <a:txBody>
                    <a:bodyPr/>
                    <a:lstStyle/>
                    <a:p>
                      <a:pPr algn="ctr"/>
                      <a:r>
                        <a:rPr lang="en-US" altLang="zh-CN" dirty="0"/>
                        <a:t>Controller</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u="none" strike="noStrike" kern="1200" dirty="0">
                          <a:effectLst/>
                        </a:rPr>
                        <a:t>用户管理系统</a:t>
                      </a:r>
                      <a:endParaRPr lang="zh-CN" altLang="en-US" sz="1800" b="0" i="0" u="none" strike="noStrike" kern="1200" dirty="0">
                        <a:solidFill>
                          <a:schemeClr val="lt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0"/>
                  </a:ext>
                </a:extLst>
              </a:tr>
              <a:tr h="370840">
                <a:tc vMerge="1">
                  <a:txBody>
                    <a:bodyPr/>
                    <a:lstStyle/>
                    <a:p>
                      <a:endParaRPr lang="zh-C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u="none" strike="noStrike" kern="1200" dirty="0">
                          <a:effectLst/>
                        </a:rPr>
                        <a:t>紧急信息管理系统</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1"/>
                  </a:ext>
                </a:extLst>
              </a:tr>
              <a:tr h="370840">
                <a:tc vMerge="1">
                  <a:txBody>
                    <a:bodyPr/>
                    <a:lstStyle/>
                    <a:p>
                      <a:endParaRPr lang="zh-C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u="none" strike="noStrike" kern="1200" dirty="0">
                          <a:effectLst/>
                        </a:rPr>
                        <a:t>救援任务系统</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2"/>
                  </a:ext>
                </a:extLst>
              </a:tr>
              <a:tr h="370840">
                <a:tc vMerge="1">
                  <a:txBody>
                    <a:bodyPr/>
                    <a:lstStyle/>
                    <a:p>
                      <a:endParaRPr lang="zh-C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u="none" strike="noStrike" kern="1200" dirty="0">
                          <a:effectLst/>
                        </a:rPr>
                        <a:t>平台管理系统</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3"/>
                  </a:ext>
                </a:extLst>
              </a:tr>
              <a:tr h="370840">
                <a:tc rowSpan="5">
                  <a:txBody>
                    <a:bodyPr/>
                    <a:lstStyle/>
                    <a:p>
                      <a:pPr algn="ctr"/>
                      <a:r>
                        <a:rPr lang="en-US" altLang="zh-CN" dirty="0"/>
                        <a:t>View</a:t>
                      </a:r>
                      <a:endParaRPr lang="zh-CN" altLang="en-US" dirty="0">
                        <a:latin typeface="微软雅黑" panose="020B0503020204020204" pitchFamily="34" charset="-122"/>
                        <a:ea typeface="微软雅黑" panose="020B0503020204020204" pitchFamily="34" charset="-122"/>
                      </a:endParaRPr>
                    </a:p>
                  </a:txBody>
                  <a:tcPr anchor="ctr">
                    <a:solidFill>
                      <a:srgbClr val="EA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u="none" strike="noStrike" kern="1200" dirty="0">
                          <a:solidFill>
                            <a:schemeClr val="dk1"/>
                          </a:solidFill>
                          <a:effectLst/>
                        </a:rPr>
                        <a:t>社交系统</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0004"/>
                  </a:ext>
                </a:extLst>
              </a:tr>
              <a:tr h="370840">
                <a:tc vMerge="1">
                  <a:txBody>
                    <a:bodyPr/>
                    <a:lstStyle/>
                    <a:p>
                      <a:endParaRPr lang="zh-CN"/>
                    </a:p>
                  </a:txBody>
                  <a:tcPr/>
                </a:tc>
                <a:tc>
                  <a:txBody>
                    <a:bodyPr/>
                    <a:lstStyle/>
                    <a:p>
                      <a:pPr algn="ctr"/>
                      <a:r>
                        <a:rPr lang="zh-CN" altLang="en-US" dirty="0"/>
                        <a:t>平台管理系统</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r h="370840">
                <a:tc vMerge="1">
                  <a:txBody>
                    <a:bodyPr/>
                    <a:lstStyle/>
                    <a:p>
                      <a:endParaRPr lang="zh-CN"/>
                    </a:p>
                  </a:txBody>
                  <a:tcPr/>
                </a:tc>
                <a:tc>
                  <a:txBody>
                    <a:bodyPr/>
                    <a:lstStyle/>
                    <a:p>
                      <a:pPr algn="ctr"/>
                      <a:r>
                        <a:rPr lang="zh-CN" altLang="en-US" dirty="0"/>
                        <a:t>约球系统</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6"/>
                  </a:ext>
                </a:extLst>
              </a:tr>
              <a:tr h="370840">
                <a:tc vMerge="1">
                  <a:txBody>
                    <a:bodyPr/>
                    <a:lstStyle/>
                    <a:p>
                      <a:endParaRPr lang="zh-CN"/>
                    </a:p>
                  </a:txBody>
                  <a:tcPr/>
                </a:tc>
                <a:tc>
                  <a:txBody>
                    <a:bodyPr/>
                    <a:lstStyle/>
                    <a:p>
                      <a:pPr algn="ctr"/>
                      <a:r>
                        <a:rPr lang="zh-CN" altLang="en-US" dirty="0"/>
                        <a:t>排行榜信息系统</a:t>
                      </a:r>
                      <a:endParaRPr lang="en-US" altLang="zh-CN"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7"/>
                  </a:ext>
                </a:extLst>
              </a:tr>
              <a:tr h="370840">
                <a:tc vMerge="1">
                  <a:txBody>
                    <a:bodyPr/>
                    <a:lstStyle/>
                    <a:p>
                      <a:endParaRPr lang="zh-CN"/>
                    </a:p>
                  </a:txBody>
                  <a:tcPr/>
                </a:tc>
                <a:tc>
                  <a:txBody>
                    <a:bodyPr/>
                    <a:lstStyle/>
                    <a:p>
                      <a:pPr algn="ctr"/>
                      <a:r>
                        <a:rPr lang="zh-CN" altLang="en-US" dirty="0"/>
                        <a:t>评价信用积分系统</a:t>
                      </a:r>
                      <a:endParaRPr lang="en-US" altLang="zh-CN"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8"/>
                  </a:ext>
                </a:extLst>
              </a:tr>
              <a:tr h="370840">
                <a:tc rowSpan="3">
                  <a:txBody>
                    <a:bodyPr/>
                    <a:lstStyle/>
                    <a:p>
                      <a:pPr algn="ctr"/>
                      <a:r>
                        <a:rPr lang="en-US" altLang="zh-CN" dirty="0"/>
                        <a:t>Model</a:t>
                      </a:r>
                      <a:endParaRPr lang="zh-CN" altLang="en-US" dirty="0">
                        <a:latin typeface="微软雅黑" panose="020B0503020204020204" pitchFamily="34" charset="-122"/>
                        <a:ea typeface="微软雅黑" panose="020B0503020204020204" pitchFamily="34" charset="-122"/>
                      </a:endParaRPr>
                    </a:p>
                  </a:txBody>
                  <a:tcPr anchor="ctr">
                    <a:solidFill>
                      <a:srgbClr val="D2DEEF"/>
                    </a:solidFill>
                  </a:tcPr>
                </a:tc>
                <a:tc>
                  <a:txBody>
                    <a:bodyPr/>
                    <a:lstStyle/>
                    <a:p>
                      <a:pPr algn="ctr"/>
                      <a:r>
                        <a:rPr lang="zh-CN" altLang="en-US" dirty="0"/>
                        <a:t>约球信息数据库</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9"/>
                  </a:ext>
                </a:extLst>
              </a:tr>
              <a:tr h="370840">
                <a:tc vMerge="1">
                  <a:txBody>
                    <a:bodyPr/>
                    <a:lstStyle/>
                    <a:p>
                      <a:endParaRPr lang="zh-CN"/>
                    </a:p>
                  </a:txBody>
                  <a:tcPr/>
                </a:tc>
                <a:tc>
                  <a:txBody>
                    <a:bodyPr/>
                    <a:lstStyle/>
                    <a:p>
                      <a:pPr algn="ctr"/>
                      <a:r>
                        <a:rPr lang="zh-CN" altLang="en-US" dirty="0"/>
                        <a:t>用户信息数据库</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10"/>
                  </a:ext>
                </a:extLst>
              </a:tr>
              <a:tr h="370840">
                <a:tc vMerge="1">
                  <a:txBody>
                    <a:bodyPr/>
                    <a:lstStyle/>
                    <a:p>
                      <a:endParaRPr lang="zh-CN"/>
                    </a:p>
                  </a:txBody>
                  <a:tcPr/>
                </a:tc>
                <a:tc>
                  <a:txBody>
                    <a:bodyPr/>
                    <a:lstStyle/>
                    <a:p>
                      <a:pPr algn="ctr"/>
                      <a:r>
                        <a:rPr lang="zh-CN" altLang="en-US" dirty="0"/>
                        <a:t>场地信息数据库</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接口（模型层）</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436245" y="1866265"/>
            <a:ext cx="5252085" cy="3531870"/>
          </a:xfrm>
          <a:prstGeom prst="rect">
            <a:avLst/>
          </a:prstGeom>
        </p:spPr>
      </p:pic>
      <p:pic>
        <p:nvPicPr>
          <p:cNvPr id="3" name="图片 2"/>
          <p:cNvPicPr>
            <a:picLocks noChangeAspect="1"/>
          </p:cNvPicPr>
          <p:nvPr/>
        </p:nvPicPr>
        <p:blipFill>
          <a:blip r:embed="rId4"/>
          <a:stretch>
            <a:fillRect/>
          </a:stretch>
        </p:blipFill>
        <p:spPr>
          <a:xfrm>
            <a:off x="6141720" y="2042160"/>
            <a:ext cx="5480685" cy="17189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接口（控制层）</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4"/>
          <a:stretch>
            <a:fillRect/>
          </a:stretch>
        </p:blipFill>
        <p:spPr>
          <a:xfrm>
            <a:off x="556895" y="1098550"/>
            <a:ext cx="4814570" cy="4965065"/>
          </a:xfrm>
          <a:prstGeom prst="rect">
            <a:avLst/>
          </a:prstGeom>
        </p:spPr>
      </p:pic>
      <p:pic>
        <p:nvPicPr>
          <p:cNvPr id="3" name="图片 2"/>
          <p:cNvPicPr>
            <a:picLocks noChangeAspect="1"/>
          </p:cNvPicPr>
          <p:nvPr/>
        </p:nvPicPr>
        <p:blipFill>
          <a:blip r:embed="rId5"/>
          <a:stretch>
            <a:fillRect/>
          </a:stretch>
        </p:blipFill>
        <p:spPr>
          <a:xfrm>
            <a:off x="5696585" y="1255395"/>
            <a:ext cx="5694680" cy="46507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接口（视图层）</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600075" y="979170"/>
            <a:ext cx="5494020" cy="4899660"/>
          </a:xfrm>
          <a:prstGeom prst="rect">
            <a:avLst/>
          </a:prstGeom>
        </p:spPr>
      </p:pic>
      <p:pic>
        <p:nvPicPr>
          <p:cNvPr id="3" name="图片 2"/>
          <p:cNvPicPr>
            <a:picLocks noChangeAspect="1"/>
          </p:cNvPicPr>
          <p:nvPr/>
        </p:nvPicPr>
        <p:blipFill>
          <a:blip r:embed="rId4"/>
          <a:stretch>
            <a:fillRect/>
          </a:stretch>
        </p:blipFill>
        <p:spPr>
          <a:xfrm>
            <a:off x="6734175" y="1098550"/>
            <a:ext cx="3916680" cy="1943100"/>
          </a:xfrm>
          <a:prstGeom prst="rect">
            <a:avLst/>
          </a:prstGeom>
        </p:spPr>
      </p:pic>
      <p:pic>
        <p:nvPicPr>
          <p:cNvPr id="5" name="图片 4"/>
          <p:cNvPicPr>
            <a:picLocks noChangeAspect="1"/>
          </p:cNvPicPr>
          <p:nvPr/>
        </p:nvPicPr>
        <p:blipFill>
          <a:blip r:embed="rId5"/>
          <a:stretch>
            <a:fillRect/>
          </a:stretch>
        </p:blipFill>
        <p:spPr>
          <a:xfrm>
            <a:off x="6734175" y="3443605"/>
            <a:ext cx="4152900" cy="24917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部分定义的类表</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表格 8"/>
          <p:cNvGraphicFramePr>
            <a:graphicFrameLocks noGrp="1"/>
          </p:cNvGraphicFramePr>
          <p:nvPr/>
        </p:nvGraphicFramePr>
        <p:xfrm>
          <a:off x="2619374" y="721594"/>
          <a:ext cx="7864476" cy="5486400"/>
        </p:xfrm>
        <a:graphic>
          <a:graphicData uri="http://schemas.openxmlformats.org/drawingml/2006/table">
            <a:tbl>
              <a:tblPr firstRow="1" bandRow="1">
                <a:tableStyleId>{5C22544A-7EE6-4342-B048-85BDC9FD1C3A}</a:tableStyleId>
              </a:tblPr>
              <a:tblGrid>
                <a:gridCol w="3932238">
                  <a:extLst>
                    <a:ext uri="{9D8B030D-6E8A-4147-A177-3AD203B41FA5}">
                      <a16:colId xmlns:a16="http://schemas.microsoft.com/office/drawing/2014/main" val="20000"/>
                    </a:ext>
                  </a:extLst>
                </a:gridCol>
                <a:gridCol w="3932238">
                  <a:extLst>
                    <a:ext uri="{9D8B030D-6E8A-4147-A177-3AD203B41FA5}">
                      <a16:colId xmlns:a16="http://schemas.microsoft.com/office/drawing/2014/main" val="20001"/>
                    </a:ext>
                  </a:extLst>
                </a:gridCol>
              </a:tblGrid>
              <a:tr h="0">
                <a:tc>
                  <a:txBody>
                    <a:bodyPr/>
                    <a:lstStyle/>
                    <a:p>
                      <a:r>
                        <a:rPr lang="zh-CN" altLang="en-US" sz="1600" dirty="0"/>
                        <a:t>类名</a:t>
                      </a:r>
                    </a:p>
                    <a:p>
                      <a:endParaRPr lang="zh-CN" altLang="en-US" sz="1600" dirty="0"/>
                    </a:p>
                  </a:txBody>
                  <a:tcPr>
                    <a:solidFill>
                      <a:srgbClr val="CFD5EA"/>
                    </a:solidFill>
                  </a:tcPr>
                </a:tc>
                <a:tc>
                  <a:txBody>
                    <a:bodyPr/>
                    <a:lstStyle/>
                    <a:p>
                      <a:r>
                        <a:rPr lang="zh-CN" altLang="en-US" sz="1600" dirty="0"/>
                        <a:t>数据成员</a:t>
                      </a:r>
                    </a:p>
                    <a:p>
                      <a:endParaRPr lang="zh-CN" altLang="en-US" sz="1600" dirty="0"/>
                    </a:p>
                  </a:txBody>
                  <a:tcPr>
                    <a:solidFill>
                      <a:srgbClr val="CFD5EA"/>
                    </a:solidFill>
                  </a:tcPr>
                </a:tc>
                <a:extLst>
                  <a:ext uri="{0D108BD9-81ED-4DB2-BD59-A6C34878D82A}">
                    <a16:rowId xmlns:a16="http://schemas.microsoft.com/office/drawing/2014/main" val="10000"/>
                  </a:ext>
                </a:extLst>
              </a:tr>
              <a:tr h="1292044">
                <a:tc>
                  <a:txBody>
                    <a:bodyPr/>
                    <a:lstStyle/>
                    <a:p>
                      <a:r>
                        <a:rPr lang="en-US" altLang="zh-CN" sz="1600" dirty="0" err="1"/>
                        <a:t>VenueSchedule</a:t>
                      </a:r>
                      <a:endParaRPr lang="zh-CN" altLang="en-US" sz="1600" dirty="0"/>
                    </a:p>
                  </a:txBody>
                  <a:tcPr>
                    <a:solidFill>
                      <a:srgbClr val="EAEFF7"/>
                    </a:solidFill>
                  </a:tcPr>
                </a:tc>
                <a:tc>
                  <a:txBody>
                    <a:bodyPr/>
                    <a:lstStyle/>
                    <a:p>
                      <a:r>
                        <a:rPr lang="en-US" altLang="zh-CN" sz="1600" dirty="0"/>
                        <a:t>+ </a:t>
                      </a:r>
                      <a:r>
                        <a:rPr lang="en-US" altLang="zh-CN" sz="1600" dirty="0" err="1"/>
                        <a:t>venueID:string</a:t>
                      </a:r>
                      <a:br>
                        <a:rPr lang="en-US" altLang="zh-CN" sz="1600" dirty="0"/>
                      </a:br>
                      <a:r>
                        <a:rPr lang="en-US" altLang="zh-CN" sz="1600" dirty="0"/>
                        <a:t>+ </a:t>
                      </a:r>
                      <a:r>
                        <a:rPr lang="en-US" altLang="zh-CN" sz="1600" dirty="0" err="1"/>
                        <a:t>venueType:string</a:t>
                      </a:r>
                      <a:br>
                        <a:rPr lang="en-US" altLang="zh-CN" sz="1600" dirty="0"/>
                      </a:br>
                      <a:r>
                        <a:rPr lang="en-US" altLang="zh-CN" sz="1600" dirty="0"/>
                        <a:t>+ </a:t>
                      </a:r>
                      <a:r>
                        <a:rPr lang="en-US" altLang="zh-CN" sz="1600" dirty="0" err="1"/>
                        <a:t>venueLocation:string</a:t>
                      </a:r>
                      <a:br>
                        <a:rPr lang="en-US" altLang="zh-CN" sz="1600" dirty="0"/>
                      </a:br>
                      <a:r>
                        <a:rPr lang="en-US" altLang="zh-CN" sz="1600" dirty="0"/>
                        <a:t>+ </a:t>
                      </a:r>
                      <a:r>
                        <a:rPr lang="en-US" altLang="zh-CN" sz="1600" dirty="0" err="1"/>
                        <a:t>venueOpeningHours:string</a:t>
                      </a:r>
                      <a:br>
                        <a:rPr lang="en-US" altLang="zh-CN" sz="1600" dirty="0"/>
                      </a:br>
                      <a:r>
                        <a:rPr lang="en-US" altLang="zh-CN" sz="1600" dirty="0"/>
                        <a:t>+ </a:t>
                      </a:r>
                      <a:r>
                        <a:rPr lang="en-US" altLang="zh-CN" sz="1600" dirty="0" err="1"/>
                        <a:t>venueUse:bool</a:t>
                      </a:r>
                      <a:r>
                        <a:rPr lang="en-US" altLang="zh-CN" sz="1600" dirty="0"/>
                        <a:t>[ ]</a:t>
                      </a:r>
                    </a:p>
                  </a:txBody>
                  <a:tcPr>
                    <a:solidFill>
                      <a:srgbClr val="CFD5EA"/>
                    </a:solidFill>
                  </a:tcPr>
                </a:tc>
                <a:extLst>
                  <a:ext uri="{0D108BD9-81ED-4DB2-BD59-A6C34878D82A}">
                    <a16:rowId xmlns:a16="http://schemas.microsoft.com/office/drawing/2014/main" val="10001"/>
                  </a:ext>
                </a:extLst>
              </a:tr>
              <a:tr h="2018819">
                <a:tc>
                  <a:txBody>
                    <a:bodyPr/>
                    <a:lstStyle/>
                    <a:p>
                      <a:r>
                        <a:rPr lang="en-US" altLang="zh-CN" sz="1600" dirty="0" err="1"/>
                        <a:t>VenueResvation</a:t>
                      </a:r>
                      <a:endParaRPr lang="zh-CN" altLang="en-US" sz="1600" dirty="0"/>
                    </a:p>
                  </a:txBody>
                  <a:tcPr>
                    <a:solidFill>
                      <a:srgbClr val="CFD5EA"/>
                    </a:solidFill>
                  </a:tcPr>
                </a:tc>
                <a:tc>
                  <a:txBody>
                    <a:bodyPr/>
                    <a:lstStyle/>
                    <a:p>
                      <a:r>
                        <a:rPr lang="en-US" altLang="zh-CN" sz="1600" dirty="0"/>
                        <a:t>+ </a:t>
                      </a:r>
                      <a:r>
                        <a:rPr lang="en-US" altLang="zh-CN" sz="1600" dirty="0" err="1"/>
                        <a:t>userID:string</a:t>
                      </a:r>
                      <a:br>
                        <a:rPr lang="en-US" altLang="zh-CN" sz="1600" dirty="0"/>
                      </a:br>
                      <a:r>
                        <a:rPr lang="en-US" altLang="zh-CN" sz="1600" dirty="0"/>
                        <a:t>+ </a:t>
                      </a:r>
                      <a:r>
                        <a:rPr lang="en-US" altLang="zh-CN" sz="1600" dirty="0" err="1"/>
                        <a:t>userName:string</a:t>
                      </a:r>
                      <a:br>
                        <a:rPr lang="en-US" altLang="zh-CN" sz="1600" dirty="0"/>
                      </a:br>
                      <a:r>
                        <a:rPr lang="en-US" altLang="zh-CN" sz="1600" dirty="0"/>
                        <a:t>+ </a:t>
                      </a:r>
                      <a:r>
                        <a:rPr lang="en-US" altLang="zh-CN" sz="1600" dirty="0" err="1"/>
                        <a:t>venueID:string</a:t>
                      </a:r>
                      <a:br>
                        <a:rPr lang="en-US" altLang="zh-CN" sz="1600" dirty="0"/>
                      </a:br>
                      <a:r>
                        <a:rPr lang="en-US" altLang="zh-CN" sz="1600" dirty="0"/>
                        <a:t>+ </a:t>
                      </a:r>
                      <a:r>
                        <a:rPr lang="en-US" altLang="zh-CN" sz="1600" dirty="0" err="1"/>
                        <a:t>venueType:string</a:t>
                      </a:r>
                      <a:br>
                        <a:rPr lang="en-US" altLang="zh-CN" sz="1600" dirty="0"/>
                      </a:br>
                      <a:r>
                        <a:rPr lang="en-US" altLang="zh-CN" sz="1600" dirty="0"/>
                        <a:t>+ </a:t>
                      </a:r>
                      <a:r>
                        <a:rPr lang="en-US" altLang="zh-CN" sz="1600" dirty="0" err="1"/>
                        <a:t>venueLocation:string</a:t>
                      </a:r>
                      <a:br>
                        <a:rPr lang="en-US" altLang="zh-CN" sz="1600" dirty="0"/>
                      </a:br>
                      <a:r>
                        <a:rPr lang="en-US" altLang="zh-CN" sz="1600" dirty="0"/>
                        <a:t>+ </a:t>
                      </a:r>
                      <a:r>
                        <a:rPr lang="en-US" altLang="zh-CN" sz="1600" dirty="0" err="1"/>
                        <a:t>reservationDate:Enum</a:t>
                      </a:r>
                      <a:br>
                        <a:rPr lang="en-US" altLang="zh-CN" sz="1600" dirty="0"/>
                      </a:br>
                      <a:r>
                        <a:rPr lang="en-US" altLang="zh-CN" sz="1600" dirty="0"/>
                        <a:t>+ </a:t>
                      </a:r>
                      <a:r>
                        <a:rPr lang="en-US" altLang="zh-CN" sz="1600" dirty="0" err="1"/>
                        <a:t>reservationStartTime:Enum</a:t>
                      </a:r>
                      <a:br>
                        <a:rPr lang="en-US" altLang="zh-CN" sz="1600" dirty="0"/>
                      </a:br>
                      <a:r>
                        <a:rPr lang="en-US" altLang="zh-CN" sz="1600" dirty="0"/>
                        <a:t>+ </a:t>
                      </a:r>
                      <a:r>
                        <a:rPr lang="en-US" altLang="zh-CN" sz="1600" dirty="0" err="1"/>
                        <a:t>reservationEndTime:Enum</a:t>
                      </a:r>
                      <a:endParaRPr lang="zh-CN" altLang="en-US" sz="1600" dirty="0"/>
                    </a:p>
                  </a:txBody>
                  <a:tcPr>
                    <a:solidFill>
                      <a:srgbClr val="EAEFF7"/>
                    </a:solidFill>
                  </a:tcPr>
                </a:tc>
                <a:extLst>
                  <a:ext uri="{0D108BD9-81ED-4DB2-BD59-A6C34878D82A}">
                    <a16:rowId xmlns:a16="http://schemas.microsoft.com/office/drawing/2014/main" val="10002"/>
                  </a:ext>
                </a:extLst>
              </a:tr>
              <a:tr h="1534302">
                <a:tc>
                  <a:txBody>
                    <a:bodyPr/>
                    <a:lstStyle/>
                    <a:p>
                      <a:r>
                        <a:rPr lang="en-US" altLang="zh-CN" sz="1600" dirty="0"/>
                        <a:t> </a:t>
                      </a:r>
                      <a:r>
                        <a:rPr lang="en-US" altLang="zh-CN" sz="1600" dirty="0" err="1"/>
                        <a:t>PublicAppointmentInfo</a:t>
                      </a:r>
                      <a:endParaRPr lang="zh-CN" altLang="en-US" sz="1600" dirty="0"/>
                    </a:p>
                  </a:txBody>
                  <a:tcPr>
                    <a:solidFill>
                      <a:srgbClr val="EAEFF7"/>
                    </a:solidFill>
                  </a:tcPr>
                </a:tc>
                <a:tc>
                  <a:txBody>
                    <a:bodyPr/>
                    <a:lstStyle/>
                    <a:p>
                      <a:r>
                        <a:rPr lang="en-US" altLang="zh-CN" sz="1600" dirty="0"/>
                        <a:t>+ </a:t>
                      </a:r>
                      <a:r>
                        <a:rPr lang="en-US" altLang="zh-CN" sz="1600" dirty="0" err="1"/>
                        <a:t>appointmentID:string</a:t>
                      </a:r>
                      <a:endParaRPr lang="en-US" altLang="zh-CN" sz="1600" dirty="0"/>
                    </a:p>
                    <a:p>
                      <a:r>
                        <a:rPr lang="en-US" altLang="zh-CN" sz="1600" dirty="0"/>
                        <a:t>+ </a:t>
                      </a:r>
                      <a:r>
                        <a:rPr lang="en-US" altLang="zh-CN" sz="1600" dirty="0" err="1"/>
                        <a:t>userID:string</a:t>
                      </a:r>
                      <a:endParaRPr lang="en-US" altLang="zh-CN" sz="1600" dirty="0"/>
                    </a:p>
                    <a:p>
                      <a:r>
                        <a:rPr lang="en-US" altLang="zh-CN" sz="1600" dirty="0"/>
                        <a:t>+ </a:t>
                      </a:r>
                      <a:r>
                        <a:rPr lang="en-US" altLang="zh-CN" sz="1600" dirty="0" err="1"/>
                        <a:t>userName:string</a:t>
                      </a:r>
                      <a:endParaRPr lang="en-US" altLang="zh-CN" sz="1600" dirty="0"/>
                    </a:p>
                    <a:p>
                      <a:r>
                        <a:rPr lang="en-US" altLang="zh-CN" sz="1600" dirty="0"/>
                        <a:t>+ </a:t>
                      </a:r>
                      <a:r>
                        <a:rPr lang="en-US" altLang="zh-CN" sz="1600" dirty="0" err="1"/>
                        <a:t>sportKind:string</a:t>
                      </a:r>
                      <a:endParaRPr lang="en-US" altLang="zh-CN" sz="1600" dirty="0"/>
                    </a:p>
                    <a:p>
                      <a:r>
                        <a:rPr lang="en-US" altLang="zh-CN" sz="1600" dirty="0"/>
                        <a:t>+ </a:t>
                      </a:r>
                      <a:r>
                        <a:rPr lang="en-US" altLang="zh-CN" sz="1600" dirty="0" err="1"/>
                        <a:t>sportTime:string</a:t>
                      </a:r>
                      <a:endParaRPr lang="en-US" altLang="zh-CN" sz="1600" dirty="0"/>
                    </a:p>
                    <a:p>
                      <a:endParaRPr lang="zh-CN" altLang="en-US" sz="1600" dirty="0"/>
                    </a:p>
                  </a:txBody>
                  <a:tcPr>
                    <a:solidFill>
                      <a:srgbClr val="CFD5EA"/>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接口规范描述</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3"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每日饮食摄入信息</a:t>
            </a:r>
            <a:r>
              <a:rPr kumimoji="1" lang="en-US" altLang="zh-CN"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API</a:t>
            </a: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规范</a:t>
            </a:r>
          </a:p>
        </p:txBody>
      </p:sp>
      <p:sp>
        <p:nvSpPr>
          <p:cNvPr id="14" name="矩形 13"/>
          <p:cNvSpPr/>
          <p:nvPr/>
        </p:nvSpPr>
        <p:spPr>
          <a:xfrm>
            <a:off x="586813" y="4172232"/>
            <a:ext cx="1847517"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参数列表</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sp>
        <p:nvSpPr>
          <p:cNvPr id="15" name="矩形 14"/>
          <p:cNvSpPr/>
          <p:nvPr/>
        </p:nvSpPr>
        <p:spPr>
          <a:xfrm>
            <a:off x="586812" y="2042726"/>
            <a:ext cx="1847517"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卡路里信息接口</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290284" y="1239008"/>
            <a:ext cx="8640381" cy="2048161"/>
          </a:xfrm>
          <a:prstGeom prst="rect">
            <a:avLst/>
          </a:prstGeom>
        </p:spPr>
      </p:pic>
      <p:pic>
        <p:nvPicPr>
          <p:cNvPr id="12" name="图片 11"/>
          <p:cNvPicPr>
            <a:picLocks noChangeAspect="1"/>
          </p:cNvPicPr>
          <p:nvPr/>
        </p:nvPicPr>
        <p:blipFill>
          <a:blip r:embed="rId4"/>
          <a:stretch>
            <a:fillRect/>
          </a:stretch>
        </p:blipFill>
        <p:spPr>
          <a:xfrm>
            <a:off x="3390899" y="2926158"/>
            <a:ext cx="8214287" cy="336001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介绍</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4"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项目进展</a:t>
            </a:r>
          </a:p>
        </p:txBody>
      </p:sp>
      <p:grpSp>
        <p:nvGrpSpPr>
          <p:cNvPr id="10" name="组合 9"/>
          <p:cNvGrpSpPr/>
          <p:nvPr/>
        </p:nvGrpSpPr>
        <p:grpSpPr>
          <a:xfrm>
            <a:off x="1994824" y="1738475"/>
            <a:ext cx="8202351" cy="4214602"/>
            <a:chOff x="262100" y="2910561"/>
            <a:chExt cx="4724767" cy="3223051"/>
          </a:xfrm>
        </p:grpSpPr>
        <p:sp>
          <p:nvSpPr>
            <p:cNvPr id="27" name="矩形 26"/>
            <p:cNvSpPr/>
            <p:nvPr/>
          </p:nvSpPr>
          <p:spPr>
            <a:xfrm>
              <a:off x="660170" y="3051560"/>
              <a:ext cx="3928627"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系统架构改进</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sp>
          <p:nvSpPr>
            <p:cNvPr id="28" name="矩形 27"/>
            <p:cNvSpPr/>
            <p:nvPr/>
          </p:nvSpPr>
          <p:spPr>
            <a:xfrm>
              <a:off x="660170" y="4030553"/>
              <a:ext cx="3928626"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设计机制</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sp>
          <p:nvSpPr>
            <p:cNvPr id="29" name="矩形 28"/>
            <p:cNvSpPr/>
            <p:nvPr/>
          </p:nvSpPr>
          <p:spPr>
            <a:xfrm>
              <a:off x="660169" y="3541056"/>
              <a:ext cx="3928628" cy="360000"/>
            </a:xfrm>
            <a:prstGeom prst="rect">
              <a:avLst/>
            </a:prstGeom>
            <a:solidFill>
              <a:schemeClr val="accent5">
                <a:lumMod val="20000"/>
                <a:lumOff val="80000"/>
              </a:schemeClr>
            </a:solid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子系统与接口</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262100" y="2910561"/>
              <a:ext cx="4724767" cy="3223051"/>
            </a:xfrm>
            <a:prstGeom prst="roundRect">
              <a:avLst/>
            </a:prstGeom>
            <a:noFill/>
            <a:ln w="19050">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660171" y="4520050"/>
              <a:ext cx="3928625" cy="360000"/>
            </a:xfrm>
            <a:prstGeom prst="rect">
              <a:avLst/>
            </a:prstGeom>
            <a:solidFill>
              <a:schemeClr val="accent5">
                <a:lumMod val="20000"/>
                <a:lumOff val="80000"/>
              </a:schemeClr>
            </a:solid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用例实现</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sp>
          <p:nvSpPr>
            <p:cNvPr id="35" name="矩形 34"/>
            <p:cNvSpPr/>
            <p:nvPr/>
          </p:nvSpPr>
          <p:spPr>
            <a:xfrm>
              <a:off x="660171" y="5010460"/>
              <a:ext cx="3928624"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架构风格与设计决策</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sp>
          <p:nvSpPr>
            <p:cNvPr id="22" name="矩形 21"/>
            <p:cNvSpPr/>
            <p:nvPr/>
          </p:nvSpPr>
          <p:spPr>
            <a:xfrm>
              <a:off x="660171" y="5500870"/>
              <a:ext cx="3928624" cy="360000"/>
            </a:xfrm>
            <a:prstGeom prst="rect">
              <a:avLst/>
            </a:prstGeom>
            <a:solidFill>
              <a:schemeClr val="accent5">
                <a:lumMod val="20000"/>
                <a:lumOff val="80000"/>
              </a:schemeClr>
            </a:solid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原型进展</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62244" y="1658167"/>
            <a:ext cx="7497221" cy="1629002"/>
          </a:xfrm>
          <a:prstGeom prst="rect">
            <a:avLst/>
          </a:prstGeom>
        </p:spPr>
      </p:pic>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接口规范描述</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3"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每日饮食摄入信息</a:t>
            </a:r>
            <a:r>
              <a:rPr kumimoji="1" lang="en-US" altLang="zh-CN"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API</a:t>
            </a: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规范</a:t>
            </a:r>
          </a:p>
        </p:txBody>
      </p:sp>
      <p:sp>
        <p:nvSpPr>
          <p:cNvPr id="15" name="矩形 14"/>
          <p:cNvSpPr/>
          <p:nvPr/>
        </p:nvSpPr>
        <p:spPr>
          <a:xfrm>
            <a:off x="9916507" y="1917844"/>
            <a:ext cx="1847517"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返回的</a:t>
            </a:r>
            <a:r>
              <a:rPr kumimoji="1" lang="en-US" altLang="zh-CN" sz="1600" dirty="0">
                <a:solidFill>
                  <a:srgbClr val="002060"/>
                </a:solidFill>
                <a:latin typeface="微软雅黑" panose="020B0503020204020204" pitchFamily="34" charset="-122"/>
                <a:ea typeface="微软雅黑" panose="020B0503020204020204" pitchFamily="34" charset="-122"/>
              </a:rPr>
              <a:t>JSON</a:t>
            </a:r>
            <a:r>
              <a:rPr kumimoji="1" lang="zh-CN" altLang="en-US" sz="1600" dirty="0">
                <a:solidFill>
                  <a:srgbClr val="002060"/>
                </a:solidFill>
                <a:latin typeface="微软雅黑" panose="020B0503020204020204" pitchFamily="34" charset="-122"/>
                <a:ea typeface="微软雅黑" panose="020B0503020204020204" pitchFamily="34" charset="-122"/>
              </a:rPr>
              <a:t>信息</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sp>
        <p:nvSpPr>
          <p:cNvPr id="17" name="矩形 16"/>
          <p:cNvSpPr/>
          <p:nvPr/>
        </p:nvSpPr>
        <p:spPr>
          <a:xfrm>
            <a:off x="1659109" y="1919206"/>
            <a:ext cx="1847517"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接口设计</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949076" y="2370312"/>
            <a:ext cx="3613168" cy="38322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接口规范描述</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3"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地图信息</a:t>
            </a:r>
            <a:r>
              <a:rPr kumimoji="1" lang="en-US" altLang="zh-CN"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API</a:t>
            </a: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规范</a:t>
            </a:r>
          </a:p>
        </p:txBody>
      </p:sp>
      <p:sp>
        <p:nvSpPr>
          <p:cNvPr id="15" name="矩形 14"/>
          <p:cNvSpPr/>
          <p:nvPr/>
        </p:nvSpPr>
        <p:spPr>
          <a:xfrm>
            <a:off x="510612" y="2987471"/>
            <a:ext cx="1847517"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地图信息接口</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098176" y="2243257"/>
            <a:ext cx="8507012" cy="17814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接口规范描述</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3"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地图信息</a:t>
            </a:r>
            <a:r>
              <a:rPr kumimoji="1" lang="en-US" altLang="zh-CN"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API</a:t>
            </a: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规范</a:t>
            </a:r>
          </a:p>
        </p:txBody>
      </p:sp>
      <p:sp>
        <p:nvSpPr>
          <p:cNvPr id="14" name="矩形 13"/>
          <p:cNvSpPr/>
          <p:nvPr/>
        </p:nvSpPr>
        <p:spPr>
          <a:xfrm>
            <a:off x="3962672" y="1719041"/>
            <a:ext cx="1847517"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参数列表</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93168" y="1132626"/>
            <a:ext cx="5403531" cy="5155595"/>
          </a:xfrm>
          <a:prstGeom prst="rect">
            <a:avLst/>
          </a:prstGeom>
        </p:spPr>
      </p:pic>
      <p:sp>
        <p:nvSpPr>
          <p:cNvPr id="11" name="矩形 10"/>
          <p:cNvSpPr/>
          <p:nvPr/>
        </p:nvSpPr>
        <p:spPr>
          <a:xfrm>
            <a:off x="734407" y="3249000"/>
            <a:ext cx="1847517"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返回的</a:t>
            </a:r>
            <a:r>
              <a:rPr kumimoji="1" lang="en-US" altLang="zh-CN" sz="1600" dirty="0">
                <a:solidFill>
                  <a:srgbClr val="002060"/>
                </a:solidFill>
                <a:latin typeface="微软雅黑" panose="020B0503020204020204" pitchFamily="34" charset="-122"/>
                <a:ea typeface="微软雅黑" panose="020B0503020204020204" pitchFamily="34" charset="-122"/>
              </a:rPr>
              <a:t>JSON</a:t>
            </a:r>
            <a:r>
              <a:rPr kumimoji="1" lang="zh-CN" altLang="en-US" sz="1600" dirty="0">
                <a:solidFill>
                  <a:srgbClr val="002060"/>
                </a:solidFill>
                <a:latin typeface="微软雅黑" panose="020B0503020204020204" pitchFamily="34" charset="-122"/>
                <a:ea typeface="微软雅黑" panose="020B0503020204020204" pitchFamily="34" charset="-122"/>
              </a:rPr>
              <a:t>信息</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0" y="3896821"/>
            <a:ext cx="6096000" cy="14778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接口规范描述</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1" y="783845"/>
            <a:ext cx="11460493"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地图信息</a:t>
            </a:r>
            <a:r>
              <a:rPr kumimoji="1" lang="en-US" altLang="zh-CN"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API</a:t>
            </a: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规范</a:t>
            </a:r>
          </a:p>
        </p:txBody>
      </p:sp>
      <p:sp>
        <p:nvSpPr>
          <p:cNvPr id="17" name="矩形 16"/>
          <p:cNvSpPr/>
          <p:nvPr/>
        </p:nvSpPr>
        <p:spPr>
          <a:xfrm>
            <a:off x="2582867" y="1728358"/>
            <a:ext cx="1847517" cy="360000"/>
          </a:xfrm>
          <a:prstGeom prst="rect">
            <a:avLst/>
          </a:prstGeom>
          <a:no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002060"/>
                </a:solidFill>
                <a:latin typeface="微软雅黑" panose="020B0503020204020204" pitchFamily="34" charset="-122"/>
                <a:ea typeface="微软雅黑" panose="020B0503020204020204" pitchFamily="34" charset="-122"/>
              </a:rPr>
              <a:t>接口设计</a:t>
            </a:r>
            <a:endParaRPr kumimoji="1" lang="en-US" altLang="zh-CN" sz="1600" dirty="0">
              <a:solidFill>
                <a:srgbClr val="00206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5027414" y="1531936"/>
            <a:ext cx="3458058" cy="39724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用例实现</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6" name="文本框 8"/>
          <p:cNvSpPr txBox="1"/>
          <p:nvPr/>
        </p:nvSpPr>
        <p:spPr>
          <a:xfrm>
            <a:off x="374210" y="737397"/>
            <a:ext cx="11460493" cy="306705"/>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eaLnBrk="1" hangingPunct="1">
              <a:lnSpc>
                <a:spcPct val="100000"/>
              </a:lnSpc>
              <a:spcBef>
                <a:spcPct val="0"/>
              </a:spcBef>
              <a:buFontTx/>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约球</a:t>
            </a:r>
          </a:p>
        </p:txBody>
      </p:sp>
      <p:pic>
        <p:nvPicPr>
          <p:cNvPr id="2" name="图片 1"/>
          <p:cNvPicPr>
            <a:picLocks noChangeAspect="1"/>
          </p:cNvPicPr>
          <p:nvPr>
            <p:custDataLst>
              <p:tags r:id="rId1"/>
            </p:custDataLst>
          </p:nvPr>
        </p:nvPicPr>
        <p:blipFill>
          <a:blip r:embed="rId4"/>
          <a:stretch>
            <a:fillRect/>
          </a:stretch>
        </p:blipFill>
        <p:spPr>
          <a:xfrm>
            <a:off x="1035685" y="1062990"/>
            <a:ext cx="9898380" cy="52666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用例实现</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6" name="文本框 8"/>
          <p:cNvSpPr txBox="1"/>
          <p:nvPr/>
        </p:nvSpPr>
        <p:spPr>
          <a:xfrm>
            <a:off x="374210" y="737397"/>
            <a:ext cx="11460493" cy="306705"/>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eaLnBrk="1" hangingPunct="1">
              <a:lnSpc>
                <a:spcPct val="100000"/>
              </a:lnSpc>
              <a:spcBef>
                <a:spcPct val="0"/>
              </a:spcBef>
              <a:buFontTx/>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约球</a:t>
            </a:r>
          </a:p>
        </p:txBody>
      </p:sp>
      <p:pic>
        <p:nvPicPr>
          <p:cNvPr id="2" name="图片 1"/>
          <p:cNvPicPr>
            <a:picLocks noChangeAspect="1"/>
          </p:cNvPicPr>
          <p:nvPr>
            <p:custDataLst>
              <p:tags r:id="rId1"/>
            </p:custDataLst>
          </p:nvPr>
        </p:nvPicPr>
        <p:blipFill>
          <a:blip r:embed="rId4"/>
          <a:stretch>
            <a:fillRect/>
          </a:stretch>
        </p:blipFill>
        <p:spPr>
          <a:xfrm>
            <a:off x="641985" y="1047115"/>
            <a:ext cx="10925175" cy="52673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子系统接口规范</a:t>
            </a:r>
          </a:p>
        </p:txBody>
      </p:sp>
      <p:sp>
        <p:nvSpPr>
          <p:cNvPr id="9" name="文本框 8"/>
          <p:cNvSpPr txBox="1"/>
          <p:nvPr/>
        </p:nvSpPr>
        <p:spPr>
          <a:xfrm>
            <a:off x="357297" y="1180084"/>
            <a:ext cx="5659925" cy="306705"/>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en-GB" altLang="zh-CN" sz="1400" b="1" dirty="0" err="1">
                <a:solidFill>
                  <a:srgbClr val="FFFFFF"/>
                </a:solidFill>
                <a:latin typeface="Arial" panose="020B0604020202020204" pitchFamily="34" charset="0"/>
                <a:ea typeface="微软雅黑" panose="020B0503020204020204" pitchFamily="34" charset="-122"/>
                <a:cs typeface="Arial" panose="020B0604020202020204" pitchFamily="34" charset="0"/>
              </a:rPr>
              <a:t>I</a:t>
            </a:r>
            <a:r>
              <a:rPr kumimoji="1" lang="en-US" altLang="zh-CN" sz="1400" b="1" dirty="0" err="1">
                <a:solidFill>
                  <a:srgbClr val="FFFFFF"/>
                </a:solidFill>
                <a:latin typeface="Arial" panose="020B0604020202020204" pitchFamily="34" charset="0"/>
                <a:ea typeface="微软雅黑" panose="020B0503020204020204" pitchFamily="34" charset="-122"/>
                <a:cs typeface="Arial" panose="020B0604020202020204" pitchFamily="34" charset="0"/>
              </a:rPr>
              <a:t>BallAppointmentInfoSystem</a:t>
            </a:r>
            <a:endPar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stretch>
            <a:fillRect/>
          </a:stretch>
        </p:blipFill>
        <p:spPr>
          <a:xfrm>
            <a:off x="2282029" y="1607970"/>
            <a:ext cx="7494848" cy="5051674"/>
          </a:xfrm>
          <a:prstGeom prst="rect">
            <a:avLst/>
          </a:prstGeom>
        </p:spPr>
      </p:pic>
      <p:sp>
        <p:nvSpPr>
          <p:cNvPr id="19" name="文本框 18"/>
          <p:cNvSpPr txBox="1"/>
          <p:nvPr/>
        </p:nvSpPr>
        <p:spPr>
          <a:xfrm>
            <a:off x="374211" y="770454"/>
            <a:ext cx="11460493"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以运动信息管理系统为例</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子系统接口规范</a:t>
            </a:r>
          </a:p>
        </p:txBody>
      </p:sp>
      <p:cxnSp>
        <p:nvCxnSpPr>
          <p:cNvPr id="39" name="直线连接符 38"/>
          <p:cNvCxnSpPr/>
          <p:nvPr/>
        </p:nvCxnSpPr>
        <p:spPr>
          <a:xfrm>
            <a:off x="419163" y="6728098"/>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60242" y="933220"/>
            <a:ext cx="5676838" cy="306705"/>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en-GB" altLang="zh-CN" sz="1400" b="1" dirty="0" err="1">
                <a:solidFill>
                  <a:srgbClr val="FFFFFF"/>
                </a:solidFill>
                <a:latin typeface="Arial" panose="020B0604020202020204" pitchFamily="34" charset="0"/>
                <a:ea typeface="微软雅黑" panose="020B0503020204020204" pitchFamily="34" charset="-122"/>
                <a:cs typeface="Arial" panose="020B0604020202020204" pitchFamily="34" charset="0"/>
              </a:rPr>
              <a:t>I</a:t>
            </a:r>
            <a:r>
              <a:rPr kumimoji="1" lang="en-US" altLang="zh-CN" sz="1400" b="1" dirty="0" err="1">
                <a:solidFill>
                  <a:srgbClr val="FFFFFF"/>
                </a:solidFill>
                <a:latin typeface="Arial" panose="020B0604020202020204" pitchFamily="34" charset="0"/>
                <a:ea typeface="微软雅黑" panose="020B0503020204020204" pitchFamily="34" charset="-122"/>
                <a:cs typeface="Arial" panose="020B0604020202020204" pitchFamily="34" charset="0"/>
              </a:rPr>
              <a:t>VenueInfoSystem</a:t>
            </a:r>
            <a:endPar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7" name="图片 6"/>
          <p:cNvPicPr>
            <a:picLocks noChangeAspect="1"/>
          </p:cNvPicPr>
          <p:nvPr/>
        </p:nvPicPr>
        <p:blipFill>
          <a:blip r:embed="rId3"/>
          <a:stretch>
            <a:fillRect/>
          </a:stretch>
        </p:blipFill>
        <p:spPr>
          <a:xfrm>
            <a:off x="2139800" y="1388641"/>
            <a:ext cx="7912400" cy="479723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子系统接口规范</a:t>
            </a:r>
          </a:p>
        </p:txBody>
      </p:sp>
      <p:cxnSp>
        <p:nvCxnSpPr>
          <p:cNvPr id="39" name="直线连接符 38"/>
          <p:cNvCxnSpPr/>
          <p:nvPr/>
        </p:nvCxnSpPr>
        <p:spPr>
          <a:xfrm>
            <a:off x="419163" y="6728098"/>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97942" y="896760"/>
            <a:ext cx="5659924" cy="306705"/>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en-GB" altLang="zh-CN" sz="1400" b="1" dirty="0" err="1">
                <a:solidFill>
                  <a:srgbClr val="FFFFFF"/>
                </a:solidFill>
                <a:latin typeface="Arial" panose="020B0604020202020204" pitchFamily="34" charset="0"/>
                <a:ea typeface="微软雅黑" panose="020B0503020204020204" pitchFamily="34" charset="-122"/>
                <a:cs typeface="Arial" panose="020B0604020202020204" pitchFamily="34" charset="0"/>
              </a:rPr>
              <a:t>I</a:t>
            </a:r>
            <a:r>
              <a:rPr kumimoji="1" lang="en-US" altLang="zh-CN" sz="1400" b="1" dirty="0" err="1">
                <a:solidFill>
                  <a:srgbClr val="FFFFFF"/>
                </a:solidFill>
                <a:latin typeface="Arial" panose="020B0604020202020204" pitchFamily="34" charset="0"/>
                <a:ea typeface="微软雅黑" panose="020B0503020204020204" pitchFamily="34" charset="-122"/>
                <a:cs typeface="Arial" panose="020B0604020202020204" pitchFamily="34" charset="0"/>
              </a:rPr>
              <a:t>RankingListSystem</a:t>
            </a:r>
            <a:endPar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12" name="图片 11"/>
          <p:cNvPicPr>
            <a:picLocks noChangeAspect="1"/>
          </p:cNvPicPr>
          <p:nvPr/>
        </p:nvPicPr>
        <p:blipFill>
          <a:blip r:embed="rId3"/>
          <a:stretch>
            <a:fillRect/>
          </a:stretch>
        </p:blipFill>
        <p:spPr>
          <a:xfrm>
            <a:off x="2190761" y="1204537"/>
            <a:ext cx="6864462" cy="514175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a:solidFill>
                  <a:srgbClr val="002060"/>
                </a:solidFill>
                <a:latin typeface="微软雅黑" panose="020B0503020204020204" pitchFamily="34" charset="-122"/>
                <a:ea typeface="微软雅黑" panose="020B0503020204020204" pitchFamily="34" charset="-122"/>
              </a:rPr>
              <a:t>设计决策</a:t>
            </a:r>
            <a:endParaRPr kumimoji="1" lang="zh-CN" altLang="en-US" sz="2400" b="1" dirty="0">
              <a:solidFill>
                <a:srgbClr val="002060"/>
              </a:solidFill>
              <a:latin typeface="微软雅黑" panose="020B0503020204020204" pitchFamily="34" charset="-122"/>
              <a:ea typeface="微软雅黑" panose="020B0503020204020204" pitchFamily="34" charset="-122"/>
            </a:endParaRP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74211" y="775496"/>
            <a:ext cx="2626441"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数据持久化机制</a:t>
            </a:r>
            <a:endPar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605874" y="1305968"/>
            <a:ext cx="6283200" cy="2639541"/>
          </a:xfrm>
          <a:prstGeom prst="rect">
            <a:avLst/>
          </a:prstGeom>
        </p:spPr>
      </p:pic>
      <p:pic>
        <p:nvPicPr>
          <p:cNvPr id="6" name="图片 5"/>
          <p:cNvPicPr>
            <a:picLocks noChangeAspect="1"/>
          </p:cNvPicPr>
          <p:nvPr/>
        </p:nvPicPr>
        <p:blipFill>
          <a:blip r:embed="rId4"/>
          <a:stretch>
            <a:fillRect/>
          </a:stretch>
        </p:blipFill>
        <p:spPr>
          <a:xfrm>
            <a:off x="7452753" y="738825"/>
            <a:ext cx="4543187" cy="5406501"/>
          </a:xfrm>
          <a:prstGeom prst="rect">
            <a:avLst/>
          </a:prstGeom>
        </p:spPr>
      </p:pic>
      <p:pic>
        <p:nvPicPr>
          <p:cNvPr id="3" name="图片 2">
            <a:extLst>
              <a:ext uri="{FF2B5EF4-FFF2-40B4-BE49-F238E27FC236}">
                <a16:creationId xmlns:a16="http://schemas.microsoft.com/office/drawing/2014/main" id="{7FCE5633-58BC-43B3-8226-7B9069B3F8CA}"/>
              </a:ext>
            </a:extLst>
          </p:cNvPr>
          <p:cNvPicPr>
            <a:picLocks noChangeAspect="1"/>
          </p:cNvPicPr>
          <p:nvPr/>
        </p:nvPicPr>
        <p:blipFill>
          <a:blip r:embed="rId5"/>
          <a:stretch>
            <a:fillRect/>
          </a:stretch>
        </p:blipFill>
        <p:spPr>
          <a:xfrm>
            <a:off x="629164" y="4050758"/>
            <a:ext cx="6777818" cy="129945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架构模型</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6" name="文本框 8"/>
          <p:cNvSpPr txBox="1"/>
          <p:nvPr/>
        </p:nvSpPr>
        <p:spPr>
          <a:xfrm>
            <a:off x="374211" y="775497"/>
            <a:ext cx="3089659"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逻辑架构</a:t>
            </a:r>
          </a:p>
        </p:txBody>
      </p:sp>
      <p:pic>
        <p:nvPicPr>
          <p:cNvPr id="8" name="图片 7"/>
          <p:cNvPicPr>
            <a:picLocks noChangeAspect="1"/>
          </p:cNvPicPr>
          <p:nvPr/>
        </p:nvPicPr>
        <p:blipFill>
          <a:blip r:embed="rId3"/>
          <a:srcRect/>
          <a:stretch/>
        </p:blipFill>
        <p:spPr>
          <a:xfrm>
            <a:off x="4582502" y="1359056"/>
            <a:ext cx="3026996" cy="4737536"/>
          </a:xfrm>
          <a:prstGeom prst="rect">
            <a:avLst/>
          </a:prstGeom>
        </p:spPr>
      </p:pic>
      <p:sp>
        <p:nvSpPr>
          <p:cNvPr id="44" name="文本框 8"/>
          <p:cNvSpPr txBox="1"/>
          <p:nvPr/>
        </p:nvSpPr>
        <p:spPr>
          <a:xfrm>
            <a:off x="4130564" y="761408"/>
            <a:ext cx="3682896"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开发架构</a:t>
            </a:r>
          </a:p>
        </p:txBody>
      </p:sp>
      <p:sp>
        <p:nvSpPr>
          <p:cNvPr id="9" name="文本框 8"/>
          <p:cNvSpPr txBox="1"/>
          <p:nvPr/>
        </p:nvSpPr>
        <p:spPr>
          <a:xfrm>
            <a:off x="8602319" y="757285"/>
            <a:ext cx="3232385"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defRPr/>
            </a:pPr>
            <a:r>
              <a:rPr kumimoji="1"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部署架构</a:t>
            </a:r>
            <a:endPar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26" name="Picture 2"/>
          <p:cNvPicPr>
            <a:picLocks noChangeAspect="1" noChangeArrowheads="1"/>
          </p:cNvPicPr>
          <p:nvPr/>
        </p:nvPicPr>
        <p:blipFill>
          <a:blip r:embed="rId4"/>
          <a:srcRect/>
          <a:stretch/>
        </p:blipFill>
        <p:spPr bwMode="auto">
          <a:xfrm>
            <a:off x="357297" y="1529799"/>
            <a:ext cx="3106572" cy="4304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srcRect/>
          <a:stretch/>
        </p:blipFill>
        <p:spPr bwMode="auto">
          <a:xfrm>
            <a:off x="8783262" y="1490762"/>
            <a:ext cx="2870497" cy="432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a:solidFill>
                  <a:srgbClr val="002060"/>
                </a:solidFill>
                <a:latin typeface="微软雅黑" panose="020B0503020204020204" pitchFamily="34" charset="-122"/>
                <a:ea typeface="微软雅黑" panose="020B0503020204020204" pitchFamily="34" charset="-122"/>
              </a:rPr>
              <a:t>设计决策</a:t>
            </a:r>
            <a:endParaRPr kumimoji="1" lang="zh-CN" altLang="en-US" sz="2400" b="1" dirty="0">
              <a:solidFill>
                <a:srgbClr val="002060"/>
              </a:solidFill>
              <a:latin typeface="微软雅黑" panose="020B0503020204020204" pitchFamily="34" charset="-122"/>
              <a:ea typeface="微软雅黑" panose="020B0503020204020204" pitchFamily="34" charset="-122"/>
            </a:endParaRP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74211" y="775496"/>
            <a:ext cx="2626441"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读写分离</a:t>
            </a:r>
            <a:endPar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stretch>
            <a:fillRect/>
          </a:stretch>
        </p:blipFill>
        <p:spPr>
          <a:xfrm>
            <a:off x="459634" y="1718092"/>
            <a:ext cx="11272732" cy="34218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系统原型</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6" name="文本框 8"/>
          <p:cNvSpPr txBox="1"/>
          <p:nvPr/>
        </p:nvSpPr>
        <p:spPr>
          <a:xfrm>
            <a:off x="374211" y="775497"/>
            <a:ext cx="3141346"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eaLnBrk="1" hangingPunct="1">
              <a:lnSpc>
                <a:spcPct val="100000"/>
              </a:lnSpc>
              <a:spcBef>
                <a:spcPct val="0"/>
              </a:spcBef>
              <a:buFontTx/>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前端原型</a:t>
            </a:r>
          </a:p>
        </p:txBody>
      </p:sp>
      <p:pic>
        <p:nvPicPr>
          <p:cNvPr id="8" name="图片 7"/>
          <p:cNvPicPr>
            <a:picLocks noChangeAspect="1"/>
          </p:cNvPicPr>
          <p:nvPr/>
        </p:nvPicPr>
        <p:blipFill>
          <a:blip r:embed="rId3"/>
          <a:stretch>
            <a:fillRect/>
          </a:stretch>
        </p:blipFill>
        <p:spPr>
          <a:xfrm>
            <a:off x="357297" y="1346813"/>
            <a:ext cx="3437437" cy="4281631"/>
          </a:xfrm>
          <a:prstGeom prst="rect">
            <a:avLst/>
          </a:prstGeom>
        </p:spPr>
      </p:pic>
      <p:pic>
        <p:nvPicPr>
          <p:cNvPr id="12" name="图片 11"/>
          <p:cNvPicPr>
            <a:picLocks noChangeAspect="1"/>
          </p:cNvPicPr>
          <p:nvPr/>
        </p:nvPicPr>
        <p:blipFill>
          <a:blip r:embed="rId4"/>
          <a:stretch>
            <a:fillRect/>
          </a:stretch>
        </p:blipFill>
        <p:spPr>
          <a:xfrm>
            <a:off x="7008455" y="1464992"/>
            <a:ext cx="4826248" cy="3854648"/>
          </a:xfrm>
          <a:prstGeom prst="rect">
            <a:avLst/>
          </a:prstGeom>
        </p:spPr>
      </p:pic>
      <p:pic>
        <p:nvPicPr>
          <p:cNvPr id="6" name="图片 5"/>
          <p:cNvPicPr>
            <a:picLocks noChangeAspect="1"/>
          </p:cNvPicPr>
          <p:nvPr/>
        </p:nvPicPr>
        <p:blipFill>
          <a:blip r:embed="rId5"/>
          <a:stretch>
            <a:fillRect/>
          </a:stretch>
        </p:blipFill>
        <p:spPr>
          <a:xfrm>
            <a:off x="3060740" y="1453895"/>
            <a:ext cx="4465013" cy="40898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系统原型</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6" name="文本框 8"/>
          <p:cNvSpPr txBox="1"/>
          <p:nvPr/>
        </p:nvSpPr>
        <p:spPr>
          <a:xfrm>
            <a:off x="374211" y="775497"/>
            <a:ext cx="3141346"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eaLnBrk="1" hangingPunct="1">
              <a:lnSpc>
                <a:spcPct val="100000"/>
              </a:lnSpc>
              <a:spcBef>
                <a:spcPct val="0"/>
              </a:spcBef>
              <a:buFontTx/>
              <a:buNone/>
              <a:defRPr/>
            </a:pPr>
            <a:r>
              <a:rPr kumimoji="1"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后端原型</a:t>
            </a:r>
            <a:endPar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6290476" y="1417074"/>
            <a:ext cx="5403162" cy="4272425"/>
          </a:xfrm>
          <a:prstGeom prst="rect">
            <a:avLst/>
          </a:prstGeom>
        </p:spPr>
      </p:pic>
      <p:pic>
        <p:nvPicPr>
          <p:cNvPr id="3" name="图片 2"/>
          <p:cNvPicPr>
            <a:picLocks noChangeAspect="1"/>
          </p:cNvPicPr>
          <p:nvPr/>
        </p:nvPicPr>
        <p:blipFill>
          <a:blip r:embed="rId4"/>
          <a:stretch>
            <a:fillRect/>
          </a:stretch>
        </p:blipFill>
        <p:spPr>
          <a:xfrm>
            <a:off x="1064409" y="1250676"/>
            <a:ext cx="4706076" cy="46574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小组成员与贡献</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表格 3"/>
          <p:cNvGraphicFramePr>
            <a:graphicFrameLocks noGrp="1"/>
          </p:cNvGraphicFramePr>
          <p:nvPr/>
        </p:nvGraphicFramePr>
        <p:xfrm>
          <a:off x="1520147" y="1832185"/>
          <a:ext cx="9086895" cy="2892202"/>
        </p:xfrm>
        <a:graphic>
          <a:graphicData uri="http://schemas.openxmlformats.org/drawingml/2006/table">
            <a:tbl>
              <a:tblPr firstRow="1" bandRow="1">
                <a:tableStyleId>{5C22544A-7EE6-4342-B048-85BDC9FD1C3A}</a:tableStyleId>
              </a:tblPr>
              <a:tblGrid>
                <a:gridCol w="2271724">
                  <a:extLst>
                    <a:ext uri="{9D8B030D-6E8A-4147-A177-3AD203B41FA5}">
                      <a16:colId xmlns:a16="http://schemas.microsoft.com/office/drawing/2014/main" val="20000"/>
                    </a:ext>
                  </a:extLst>
                </a:gridCol>
                <a:gridCol w="2271724">
                  <a:extLst>
                    <a:ext uri="{9D8B030D-6E8A-4147-A177-3AD203B41FA5}">
                      <a16:colId xmlns:a16="http://schemas.microsoft.com/office/drawing/2014/main" val="20001"/>
                    </a:ext>
                  </a:extLst>
                </a:gridCol>
                <a:gridCol w="3568085">
                  <a:extLst>
                    <a:ext uri="{9D8B030D-6E8A-4147-A177-3AD203B41FA5}">
                      <a16:colId xmlns:a16="http://schemas.microsoft.com/office/drawing/2014/main" val="20002"/>
                    </a:ext>
                  </a:extLst>
                </a:gridCol>
                <a:gridCol w="975362">
                  <a:extLst>
                    <a:ext uri="{9D8B030D-6E8A-4147-A177-3AD203B41FA5}">
                      <a16:colId xmlns:a16="http://schemas.microsoft.com/office/drawing/2014/main" val="20003"/>
                    </a:ext>
                  </a:extLst>
                </a:gridCol>
              </a:tblGrid>
              <a:tr h="669885">
                <a:tc>
                  <a:txBody>
                    <a:bodyPr/>
                    <a:lstStyle/>
                    <a:p>
                      <a:r>
                        <a:rPr lang="zh-CN" altLang="en-US"/>
                        <a:t>学号</a:t>
                      </a:r>
                    </a:p>
                  </a:txBody>
                  <a:tcPr/>
                </a:tc>
                <a:tc>
                  <a:txBody>
                    <a:bodyPr/>
                    <a:lstStyle/>
                    <a:p>
                      <a:r>
                        <a:rPr lang="zh-CN" altLang="en-US"/>
                        <a:t>姓名</a:t>
                      </a:r>
                    </a:p>
                  </a:txBody>
                  <a:tcPr/>
                </a:tc>
                <a:tc>
                  <a:txBody>
                    <a:bodyPr/>
                    <a:lstStyle/>
                    <a:p>
                      <a:r>
                        <a:rPr lang="zh-CN" altLang="en-US"/>
                        <a:t>主要工作</a:t>
                      </a:r>
                    </a:p>
                  </a:txBody>
                  <a:tcPr/>
                </a:tc>
                <a:tc>
                  <a:txBody>
                    <a:bodyPr/>
                    <a:lstStyle/>
                    <a:p>
                      <a:r>
                        <a:rPr lang="zh-CN" altLang="en-US"/>
                        <a:t>贡献度</a:t>
                      </a:r>
                    </a:p>
                  </a:txBody>
                  <a:tcPr/>
                </a:tc>
                <a:extLst>
                  <a:ext uri="{0D108BD9-81ED-4DB2-BD59-A6C34878D82A}">
                    <a16:rowId xmlns:a16="http://schemas.microsoft.com/office/drawing/2014/main" val="10000"/>
                  </a:ext>
                </a:extLst>
              </a:tr>
              <a:tr h="388108">
                <a:tc>
                  <a:txBody>
                    <a:bodyPr/>
                    <a:lstStyle/>
                    <a:p>
                      <a:r>
                        <a:rPr lang="en-US" altLang="zh-CN"/>
                        <a:t>1951593</a:t>
                      </a:r>
                      <a:endParaRPr lang="zh-CN" altLang="en-US"/>
                    </a:p>
                  </a:txBody>
                  <a:tcPr/>
                </a:tc>
                <a:tc>
                  <a:txBody>
                    <a:bodyPr/>
                    <a:lstStyle/>
                    <a:p>
                      <a:r>
                        <a:rPr lang="zh-CN" altLang="en-US"/>
                        <a:t>李航宇</a:t>
                      </a:r>
                    </a:p>
                  </a:txBody>
                  <a:tcPr/>
                </a:tc>
                <a:tc>
                  <a:txBody>
                    <a:bodyPr/>
                    <a:lstStyle/>
                    <a:p>
                      <a:r>
                        <a:rPr lang="zh-CN" altLang="en-US"/>
                        <a:t>用例实现、子系统与接口</a:t>
                      </a:r>
                    </a:p>
                  </a:txBody>
                  <a:tcPr/>
                </a:tc>
                <a:tc>
                  <a:txBody>
                    <a:bodyPr/>
                    <a:lstStyle/>
                    <a:p>
                      <a:r>
                        <a:rPr lang="en-US" altLang="zh-CN"/>
                        <a:t>20%</a:t>
                      </a:r>
                      <a:endParaRPr lang="zh-CN" altLang="en-US"/>
                    </a:p>
                  </a:txBody>
                  <a:tcPr/>
                </a:tc>
                <a:extLst>
                  <a:ext uri="{0D108BD9-81ED-4DB2-BD59-A6C34878D82A}">
                    <a16:rowId xmlns:a16="http://schemas.microsoft.com/office/drawing/2014/main" val="10001"/>
                  </a:ext>
                </a:extLst>
              </a:tr>
              <a:tr h="388108">
                <a:tc>
                  <a:txBody>
                    <a:bodyPr/>
                    <a:lstStyle/>
                    <a:p>
                      <a:r>
                        <a:rPr lang="en-US" altLang="zh-CN"/>
                        <a:t>1952728</a:t>
                      </a:r>
                      <a:endParaRPr lang="zh-CN" altLang="en-US"/>
                    </a:p>
                  </a:txBody>
                  <a:tcPr/>
                </a:tc>
                <a:tc>
                  <a:txBody>
                    <a:bodyPr/>
                    <a:lstStyle/>
                    <a:p>
                      <a:r>
                        <a:rPr lang="zh-CN" altLang="en-US"/>
                        <a:t>杨梓浩</a:t>
                      </a:r>
                    </a:p>
                  </a:txBody>
                  <a:tcPr/>
                </a:tc>
                <a:tc>
                  <a:txBody>
                    <a:bodyPr/>
                    <a:lstStyle/>
                    <a:p>
                      <a:r>
                        <a:rPr lang="zh-CN" altLang="en-US"/>
                        <a:t>用例实现、子系统与接口</a:t>
                      </a:r>
                    </a:p>
                  </a:txBody>
                  <a:tcPr/>
                </a:tc>
                <a:tc>
                  <a:txBody>
                    <a:bodyPr/>
                    <a:lstStyle/>
                    <a:p>
                      <a:r>
                        <a:rPr lang="en-US" altLang="zh-CN"/>
                        <a:t>20%</a:t>
                      </a:r>
                      <a:endParaRPr lang="zh-CN" altLang="en-US"/>
                    </a:p>
                  </a:txBody>
                  <a:tcPr/>
                </a:tc>
                <a:extLst>
                  <a:ext uri="{0D108BD9-81ED-4DB2-BD59-A6C34878D82A}">
                    <a16:rowId xmlns:a16="http://schemas.microsoft.com/office/drawing/2014/main" val="10002"/>
                  </a:ext>
                </a:extLst>
              </a:tr>
              <a:tr h="388108">
                <a:tc>
                  <a:txBody>
                    <a:bodyPr/>
                    <a:lstStyle/>
                    <a:p>
                      <a:r>
                        <a:rPr lang="en-US" altLang="zh-CN"/>
                        <a:t>1950072</a:t>
                      </a:r>
                      <a:endParaRPr lang="zh-CN" altLang="en-US"/>
                    </a:p>
                  </a:txBody>
                  <a:tcPr/>
                </a:tc>
                <a:tc>
                  <a:txBody>
                    <a:bodyPr/>
                    <a:lstStyle/>
                    <a:p>
                      <a:r>
                        <a:rPr lang="zh-CN" altLang="en-US"/>
                        <a:t>郑柯凡</a:t>
                      </a:r>
                    </a:p>
                  </a:txBody>
                  <a:tcPr/>
                </a:tc>
                <a:tc>
                  <a:txBody>
                    <a:bodyPr/>
                    <a:lstStyle/>
                    <a:p>
                      <a:r>
                        <a:rPr lang="zh-CN" altLang="en-US"/>
                        <a:t>系统架构、设计机制</a:t>
                      </a:r>
                    </a:p>
                  </a:txBody>
                  <a:tcPr/>
                </a:tc>
                <a:tc>
                  <a:txBody>
                    <a:bodyPr/>
                    <a:lstStyle/>
                    <a:p>
                      <a:r>
                        <a:rPr lang="en-US" altLang="zh-CN"/>
                        <a:t>20%</a:t>
                      </a:r>
                      <a:endParaRPr lang="zh-CN" altLang="en-US"/>
                    </a:p>
                  </a:txBody>
                  <a:tcPr/>
                </a:tc>
                <a:extLst>
                  <a:ext uri="{0D108BD9-81ED-4DB2-BD59-A6C34878D82A}">
                    <a16:rowId xmlns:a16="http://schemas.microsoft.com/office/drawing/2014/main" val="10003"/>
                  </a:ext>
                </a:extLst>
              </a:tr>
              <a:tr h="669885">
                <a:tc>
                  <a:txBody>
                    <a:bodyPr/>
                    <a:lstStyle/>
                    <a:p>
                      <a:r>
                        <a:rPr lang="en-US" altLang="zh-CN"/>
                        <a:t>1952897</a:t>
                      </a:r>
                      <a:endParaRPr lang="zh-CN" altLang="en-US"/>
                    </a:p>
                  </a:txBody>
                  <a:tcPr/>
                </a:tc>
                <a:tc>
                  <a:txBody>
                    <a:bodyPr/>
                    <a:lstStyle/>
                    <a:p>
                      <a:r>
                        <a:rPr lang="zh-CN" altLang="en-US"/>
                        <a:t>胡启云</a:t>
                      </a:r>
                    </a:p>
                  </a:txBody>
                  <a:tcPr/>
                </a:tc>
                <a:tc>
                  <a:txBody>
                    <a:bodyPr/>
                    <a:lstStyle/>
                    <a:p>
                      <a:r>
                        <a:rPr lang="zh-CN" altLang="en-US"/>
                        <a:t>主要设计决策、设计机制、文档整理</a:t>
                      </a:r>
                    </a:p>
                  </a:txBody>
                  <a:tcPr/>
                </a:tc>
                <a:tc>
                  <a:txBody>
                    <a:bodyPr/>
                    <a:lstStyle/>
                    <a:p>
                      <a:r>
                        <a:rPr lang="en-US" altLang="zh-CN"/>
                        <a:t>20%</a:t>
                      </a:r>
                      <a:endParaRPr lang="zh-CN" altLang="en-US"/>
                    </a:p>
                  </a:txBody>
                  <a:tcPr/>
                </a:tc>
                <a:extLst>
                  <a:ext uri="{0D108BD9-81ED-4DB2-BD59-A6C34878D82A}">
                    <a16:rowId xmlns:a16="http://schemas.microsoft.com/office/drawing/2014/main" val="10004"/>
                  </a:ext>
                </a:extLst>
              </a:tr>
              <a:tr h="388108">
                <a:tc>
                  <a:txBody>
                    <a:bodyPr/>
                    <a:lstStyle/>
                    <a:p>
                      <a:r>
                        <a:rPr lang="en-US" altLang="zh-CN"/>
                        <a:t>1951328</a:t>
                      </a:r>
                      <a:endParaRPr lang="zh-CN" altLang="en-US"/>
                    </a:p>
                  </a:txBody>
                  <a:tcPr/>
                </a:tc>
                <a:tc>
                  <a:txBody>
                    <a:bodyPr/>
                    <a:lstStyle/>
                    <a:p>
                      <a:r>
                        <a:rPr lang="zh-CN" altLang="en-US"/>
                        <a:t>曹峰源</a:t>
                      </a:r>
                    </a:p>
                  </a:txBody>
                  <a:tcPr/>
                </a:tc>
                <a:tc>
                  <a:txBody>
                    <a:bodyPr/>
                    <a:lstStyle/>
                    <a:p>
                      <a:r>
                        <a:rPr lang="zh-CN" altLang="en-US"/>
                        <a:t>子系统与接口、原型进展</a:t>
                      </a:r>
                    </a:p>
                  </a:txBody>
                  <a:tcPr/>
                </a:tc>
                <a:tc>
                  <a:txBody>
                    <a:bodyPr/>
                    <a:lstStyle/>
                    <a:p>
                      <a:r>
                        <a:rPr lang="en-US" altLang="zh-CN"/>
                        <a:t>20%</a:t>
                      </a:r>
                      <a:endParaRPr lang="zh-CN" altLang="en-US"/>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28082" t="38310"/>
          <a:stretch>
            <a:fillRect/>
          </a:stretch>
        </p:blipFill>
        <p:spPr>
          <a:xfrm>
            <a:off x="8890" y="-10160"/>
            <a:ext cx="9136380" cy="6370320"/>
          </a:xfrm>
          <a:prstGeom prst="rect">
            <a:avLst/>
          </a:prstGeom>
          <a:effectLst/>
        </p:spPr>
      </p:pic>
      <p:sp>
        <p:nvSpPr>
          <p:cNvPr id="5" name="文本框 4"/>
          <p:cNvSpPr txBox="1"/>
          <p:nvPr/>
        </p:nvSpPr>
        <p:spPr>
          <a:xfrm>
            <a:off x="4463079" y="2600649"/>
            <a:ext cx="10009112" cy="1436355"/>
          </a:xfrm>
          <a:prstGeom prst="rect">
            <a:avLst/>
          </a:prstGeom>
          <a:noFill/>
          <a:effectLst>
            <a:glow rad="25400">
              <a:srgbClr val="DDEEF3"/>
            </a:glow>
          </a:effectLst>
        </p:spPr>
        <p:txBody>
          <a:bodyPr wrap="square" rtlCol="0">
            <a:spAutoFit/>
          </a:bodyPr>
          <a:lstStyle/>
          <a:p>
            <a:pPr>
              <a:lnSpc>
                <a:spcPct val="150000"/>
              </a:lnSpc>
            </a:pPr>
            <a:r>
              <a:rPr lang="en-US" altLang="zh-CN" sz="6600" b="1" dirty="0">
                <a:solidFill>
                  <a:srgbClr val="002060"/>
                </a:solidFill>
                <a:latin typeface="微软雅黑" panose="020B0503020204020204" pitchFamily="34" charset="-122"/>
                <a:ea typeface="微软雅黑" panose="020B0503020204020204" pitchFamily="34" charset="-122"/>
              </a:rPr>
              <a:t>THANKS</a:t>
            </a:r>
            <a:endParaRPr lang="zh-CN" altLang="en-US" sz="16600" b="1" dirty="0">
              <a:solidFill>
                <a:srgbClr val="002060"/>
              </a:solidFill>
              <a:effectLst>
                <a:glow rad="12700">
                  <a:srgbClr val="DDEEF3"/>
                </a:glo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155916" y="4587572"/>
            <a:ext cx="1097280" cy="1198880"/>
          </a:xfrm>
          <a:prstGeom prst="rect">
            <a:avLst/>
          </a:prstGeom>
          <a:noFill/>
        </p:spPr>
        <p:txBody>
          <a:bodyPr wrap="none" rtlCol="0">
            <a:spAutoFit/>
          </a:bodyPr>
          <a:lstStyle/>
          <a:p>
            <a:pPr algn="r"/>
            <a:r>
              <a:rPr lang="zh-CN" altLang="en-US" sz="2400" dirty="0">
                <a:solidFill>
                  <a:schemeClr val="tx2"/>
                </a:solidFill>
                <a:latin typeface="微软雅黑" panose="020B0503020204020204" pitchFamily="34" charset="-122"/>
                <a:ea typeface="微软雅黑" panose="020B0503020204020204" pitchFamily="34" charset="-122"/>
              </a:rPr>
              <a:t>杨梓浩</a:t>
            </a:r>
            <a:endParaRPr lang="en-US" altLang="zh-CN" sz="2400" dirty="0">
              <a:solidFill>
                <a:schemeClr val="tx2"/>
              </a:solidFill>
              <a:latin typeface="微软雅黑" panose="020B0503020204020204" pitchFamily="34" charset="-122"/>
              <a:ea typeface="微软雅黑" panose="020B0503020204020204" pitchFamily="34" charset="-122"/>
            </a:endParaRPr>
          </a:p>
          <a:p>
            <a:pPr algn="r"/>
            <a:r>
              <a:rPr lang="zh-CN" altLang="en-US" sz="2400" dirty="0">
                <a:solidFill>
                  <a:schemeClr val="tx2"/>
                </a:solidFill>
                <a:latin typeface="微软雅黑" panose="020B0503020204020204" pitchFamily="34" charset="-122"/>
                <a:ea typeface="微软雅黑" panose="020B0503020204020204" pitchFamily="34" charset="-122"/>
              </a:rPr>
              <a:t>胡启云</a:t>
            </a:r>
            <a:endParaRPr lang="en-US" altLang="zh-CN" sz="2400" dirty="0">
              <a:solidFill>
                <a:schemeClr val="tx2"/>
              </a:solidFill>
              <a:latin typeface="微软雅黑" panose="020B0503020204020204" pitchFamily="34" charset="-122"/>
              <a:ea typeface="微软雅黑" panose="020B0503020204020204" pitchFamily="34" charset="-122"/>
            </a:endParaRPr>
          </a:p>
          <a:p>
            <a:pPr algn="r"/>
            <a:r>
              <a:rPr lang="zh-CN" altLang="en-US" sz="2400" dirty="0">
                <a:solidFill>
                  <a:schemeClr val="tx2"/>
                </a:solidFill>
                <a:latin typeface="微软雅黑" panose="020B0503020204020204" pitchFamily="34" charset="-122"/>
                <a:ea typeface="微软雅黑" panose="020B0503020204020204" pitchFamily="34" charset="-122"/>
              </a:rPr>
              <a:t>李航宇</a:t>
            </a:r>
          </a:p>
        </p:txBody>
      </p:sp>
      <p:sp>
        <p:nvSpPr>
          <p:cNvPr id="10" name="文本框 9"/>
          <p:cNvSpPr txBox="1"/>
          <p:nvPr/>
        </p:nvSpPr>
        <p:spPr>
          <a:xfrm>
            <a:off x="10447859" y="4587572"/>
            <a:ext cx="1107996" cy="830997"/>
          </a:xfrm>
          <a:prstGeom prst="rect">
            <a:avLst/>
          </a:prstGeom>
          <a:noFill/>
        </p:spPr>
        <p:txBody>
          <a:bodyPr wrap="none" rtlCol="0">
            <a:spAutoFit/>
          </a:bodyPr>
          <a:lstStyle/>
          <a:p>
            <a:pPr algn="r"/>
            <a:r>
              <a:rPr lang="zh-CN" altLang="en-US" sz="2400" dirty="0">
                <a:solidFill>
                  <a:schemeClr val="tx2"/>
                </a:solidFill>
                <a:latin typeface="微软雅黑" panose="020B0503020204020204" pitchFamily="34" charset="-122"/>
                <a:ea typeface="微软雅黑" panose="020B0503020204020204" pitchFamily="34" charset="-122"/>
              </a:rPr>
              <a:t>曹峰源</a:t>
            </a:r>
            <a:endParaRPr lang="en-US" altLang="zh-CN" sz="2400" dirty="0">
              <a:solidFill>
                <a:schemeClr val="tx2"/>
              </a:solidFill>
              <a:latin typeface="微软雅黑" panose="020B0503020204020204" pitchFamily="34" charset="-122"/>
              <a:ea typeface="微软雅黑" panose="020B0503020204020204" pitchFamily="34" charset="-122"/>
            </a:endParaRPr>
          </a:p>
          <a:p>
            <a:pPr algn="r"/>
            <a:r>
              <a:rPr lang="zh-CN" altLang="en-US" sz="2400" dirty="0">
                <a:solidFill>
                  <a:schemeClr val="tx2"/>
                </a:solidFill>
                <a:latin typeface="微软雅黑" panose="020B0503020204020204" pitchFamily="34" charset="-122"/>
                <a:ea typeface="微软雅黑" panose="020B0503020204020204" pitchFamily="34" charset="-122"/>
              </a:rPr>
              <a:t>郑柯凡</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架构模型</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rcRect/>
          <a:stretch/>
        </p:blipFill>
        <p:spPr>
          <a:xfrm>
            <a:off x="4111146" y="1723492"/>
            <a:ext cx="8080854" cy="12994013"/>
          </a:xfrm>
          <a:prstGeom prst="rect">
            <a:avLst/>
          </a:prstGeom>
        </p:spPr>
      </p:pic>
      <p:sp>
        <p:nvSpPr>
          <p:cNvPr id="44" name="文本框 8"/>
          <p:cNvSpPr txBox="1"/>
          <p:nvPr/>
        </p:nvSpPr>
        <p:spPr>
          <a:xfrm>
            <a:off x="366714" y="810298"/>
            <a:ext cx="3682896"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开发架构</a:t>
            </a:r>
          </a:p>
        </p:txBody>
      </p:sp>
      <p:sp>
        <p:nvSpPr>
          <p:cNvPr id="2" name="文本框 1">
            <a:extLst>
              <a:ext uri="{FF2B5EF4-FFF2-40B4-BE49-F238E27FC236}">
                <a16:creationId xmlns:a16="http://schemas.microsoft.com/office/drawing/2014/main" id="{B2A18EF1-FD9A-4790-817D-3247D656B27C}"/>
              </a:ext>
            </a:extLst>
          </p:cNvPr>
          <p:cNvSpPr txBox="1"/>
          <p:nvPr/>
        </p:nvSpPr>
        <p:spPr>
          <a:xfrm>
            <a:off x="959131" y="1752139"/>
            <a:ext cx="3450684" cy="3139321"/>
          </a:xfrm>
          <a:prstGeom prst="rect">
            <a:avLst/>
          </a:prstGeom>
          <a:noFill/>
        </p:spPr>
        <p:txBody>
          <a:bodyPr wrap="square" rtlCol="0">
            <a:spAutoFit/>
          </a:bodyPr>
          <a:lstStyle/>
          <a:p>
            <a:pPr marL="342900" indent="-342900">
              <a:buAutoNum type="arabicPeriod"/>
            </a:pPr>
            <a:r>
              <a:rPr lang="en-US" altLang="zh-CN" sz="2000" dirty="0"/>
              <a:t>Presentation Layer</a:t>
            </a:r>
          </a:p>
          <a:p>
            <a:pPr marL="342900" indent="-342900">
              <a:buAutoNum type="arabicPeriod"/>
            </a:pPr>
            <a:endParaRPr lang="en-US" altLang="zh-CN" sz="2000" dirty="0"/>
          </a:p>
          <a:p>
            <a:pPr marL="342900" indent="-342900">
              <a:buAutoNum type="arabicPeriod"/>
            </a:pPr>
            <a:r>
              <a:rPr lang="en-US" altLang="zh-CN" sz="2000" dirty="0"/>
              <a:t>Interface Layer</a:t>
            </a:r>
          </a:p>
          <a:p>
            <a:pPr marL="342900" indent="-342900">
              <a:buAutoNum type="arabicPeriod"/>
            </a:pPr>
            <a:endParaRPr lang="en-US" altLang="zh-CN" sz="2000" dirty="0"/>
          </a:p>
          <a:p>
            <a:pPr marL="342900" indent="-342900">
              <a:buAutoNum type="arabicPeriod"/>
            </a:pPr>
            <a:r>
              <a:rPr lang="en-US" altLang="zh-CN" sz="2000" dirty="0"/>
              <a:t>Service Layer</a:t>
            </a:r>
          </a:p>
          <a:p>
            <a:pPr marL="342900" indent="-342900">
              <a:buAutoNum type="arabicPeriod"/>
            </a:pPr>
            <a:endParaRPr lang="en-US" altLang="zh-CN" sz="2000" dirty="0"/>
          </a:p>
          <a:p>
            <a:pPr marL="342900" indent="-342900">
              <a:buAutoNum type="arabicPeriod"/>
            </a:pPr>
            <a:r>
              <a:rPr lang="en-US" altLang="zh-CN" sz="2000" dirty="0"/>
              <a:t>Persistence Layer</a:t>
            </a:r>
          </a:p>
          <a:p>
            <a:pPr marL="342900" indent="-342900">
              <a:buAutoNum type="arabicPeriod"/>
            </a:pPr>
            <a:endParaRPr lang="en-US" altLang="zh-CN" sz="2000" dirty="0"/>
          </a:p>
          <a:p>
            <a:pPr marL="342900" indent="-342900">
              <a:buAutoNum type="arabicPeriod"/>
            </a:pPr>
            <a:r>
              <a:rPr lang="en-US" altLang="zh-CN" sz="2000" dirty="0"/>
              <a:t>Server Layer</a:t>
            </a:r>
          </a:p>
          <a:p>
            <a:pPr marL="342900" indent="-342900">
              <a:buAutoNum type="arabicPeriod"/>
            </a:pPr>
            <a:endParaRPr lang="zh-CN" altLang="en-US" dirty="0"/>
          </a:p>
        </p:txBody>
      </p:sp>
    </p:spTree>
    <p:extLst>
      <p:ext uri="{BB962C8B-B14F-4D97-AF65-F5344CB8AC3E}">
        <p14:creationId xmlns:p14="http://schemas.microsoft.com/office/powerpoint/2010/main" val="163080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endCondLst>
                                    <p:cond evt="onNext" delay="0">
                                      <p:tgtEl>
                                        <p:sldTgt/>
                                      </p:tgtEl>
                                    </p:cond>
                                  </p:endCondLst>
                                  <p:iterate type="lt">
                                    <p:tmAbs val="25"/>
                                  </p:iterate>
                                  <p:childTnLst>
                                    <p:set>
                                      <p:cBhvr override="childStyle">
                                        <p:cTn id="6" dur="indefinite"/>
                                        <p:tgtEl>
                                          <p:spTgt spid="2">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08333E-7 -1.11111E-6 L -0.00013 -0.46597 " pathEditMode="relative" rAng="0" ptsTypes="AA">
                                      <p:cBhvr>
                                        <p:cTn id="10" dur="2000" fill="hold"/>
                                        <p:tgtEl>
                                          <p:spTgt spid="8"/>
                                        </p:tgtEl>
                                        <p:attrNameLst>
                                          <p:attrName>ppt_x</p:attrName>
                                          <p:attrName>ppt_y</p:attrName>
                                        </p:attrNameLst>
                                      </p:cBhvr>
                                      <p:rCtr x="-13" y="-23310"/>
                                    </p:animMotion>
                                  </p:childTnLst>
                                </p:cTn>
                              </p:par>
                              <p:par>
                                <p:cTn id="11" presetID="15" presetClass="emph" presetSubtype="0" nodeType="withEffect">
                                  <p:stCondLst>
                                    <p:cond delay="0"/>
                                  </p:stCondLst>
                                  <p:endCondLst>
                                    <p:cond evt="onNext" delay="0">
                                      <p:tgtEl>
                                        <p:sldTgt/>
                                      </p:tgtEl>
                                    </p:cond>
                                  </p:endCondLst>
                                  <p:iterate type="lt">
                                    <p:tmAbs val="25"/>
                                  </p:iterate>
                                  <p:childTnLst>
                                    <p:set>
                                      <p:cBhvr override="childStyle">
                                        <p:cTn id="12" dur="indefinite"/>
                                        <p:tgtEl>
                                          <p:spTgt spid="2">
                                            <p:txEl>
                                              <p:pRg st="2" end="2"/>
                                            </p:txEl>
                                          </p:spTgt>
                                        </p:tgtEl>
                                        <p:attrNameLst>
                                          <p:attrName>style.fontWeight</p:attrName>
                                        </p:attrNameLst>
                                      </p:cBhvr>
                                      <p:to>
                                        <p:strVal val="bold"/>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00013 -0.46597 L 0.0013 -0.94745 " pathEditMode="relative" rAng="0" ptsTypes="AA">
                                      <p:cBhvr>
                                        <p:cTn id="16" dur="2000" fill="hold"/>
                                        <p:tgtEl>
                                          <p:spTgt spid="8"/>
                                        </p:tgtEl>
                                        <p:attrNameLst>
                                          <p:attrName>ppt_x</p:attrName>
                                          <p:attrName>ppt_y</p:attrName>
                                        </p:attrNameLst>
                                      </p:cBhvr>
                                      <p:rCtr x="52" y="-24329"/>
                                    </p:animMotion>
                                  </p:childTnLst>
                                </p:cTn>
                              </p:par>
                              <p:par>
                                <p:cTn id="17" presetID="15" presetClass="emph" presetSubtype="0" nodeType="withEffect">
                                  <p:stCondLst>
                                    <p:cond delay="0"/>
                                  </p:stCondLst>
                                  <p:endCondLst>
                                    <p:cond evt="onNext" delay="0">
                                      <p:tgtEl>
                                        <p:sldTgt/>
                                      </p:tgtEl>
                                    </p:cond>
                                  </p:endCondLst>
                                  <p:iterate type="lt">
                                    <p:tmAbs val="25"/>
                                  </p:iterate>
                                  <p:childTnLst>
                                    <p:set>
                                      <p:cBhvr override="childStyle">
                                        <p:cTn id="18" dur="indefinite"/>
                                        <p:tgtEl>
                                          <p:spTgt spid="2">
                                            <p:txEl>
                                              <p:pRg st="4" end="4"/>
                                            </p:txEl>
                                          </p:spTgt>
                                        </p:tgtEl>
                                        <p:attrNameLst>
                                          <p:attrName>style.fontWeight</p:attrName>
                                        </p:attrNameLst>
                                      </p:cBhvr>
                                      <p:to>
                                        <p:strVal val="bold"/>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13 -0.94745 L 0.0056 -1.51667 " pathEditMode="relative" rAng="0" ptsTypes="AA">
                                      <p:cBhvr>
                                        <p:cTn id="22" dur="2000" fill="hold"/>
                                        <p:tgtEl>
                                          <p:spTgt spid="8"/>
                                        </p:tgtEl>
                                        <p:attrNameLst>
                                          <p:attrName>ppt_x</p:attrName>
                                          <p:attrName>ppt_y</p:attrName>
                                        </p:attrNameLst>
                                      </p:cBhvr>
                                      <p:rCtr x="208" y="-28449"/>
                                    </p:animMotion>
                                  </p:childTnLst>
                                </p:cTn>
                              </p:par>
                              <p:par>
                                <p:cTn id="23" presetID="15" presetClass="emph" presetSubtype="0" nodeType="withEffect">
                                  <p:stCondLst>
                                    <p:cond delay="0"/>
                                  </p:stCondLst>
                                  <p:iterate type="lt">
                                    <p:tmAbs val="25"/>
                                  </p:iterate>
                                  <p:childTnLst>
                                    <p:set>
                                      <p:cBhvr override="childStyle">
                                        <p:cTn id="24" dur="indefinite"/>
                                        <p:tgtEl>
                                          <p:spTgt spid="2">
                                            <p:txEl>
                                              <p:pRg st="6" end="6"/>
                                            </p:txEl>
                                          </p:spTgt>
                                        </p:tgtEl>
                                        <p:attrNameLst>
                                          <p:attrName>style.fontWeight</p:attrName>
                                        </p:attrNameLst>
                                      </p:cBhvr>
                                      <p:to>
                                        <p:strVal val="bold"/>
                                      </p:to>
                                    </p:set>
                                  </p:childTnLst>
                                </p:cTn>
                              </p:par>
                              <p:par>
                                <p:cTn id="25" presetID="15" presetClass="emph" presetSubtype="0" nodeType="withEffect">
                                  <p:stCondLst>
                                    <p:cond delay="0"/>
                                  </p:stCondLst>
                                  <p:iterate type="lt">
                                    <p:tmAbs val="25"/>
                                  </p:iterate>
                                  <p:childTnLst>
                                    <p:set>
                                      <p:cBhvr override="childStyle">
                                        <p:cTn id="26" dur="indefinite"/>
                                        <p:tgtEl>
                                          <p:spTgt spid="2">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166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架构模型</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57297" y="846061"/>
            <a:ext cx="3232385"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defRPr/>
            </a:pPr>
            <a:r>
              <a:rPr kumimoji="1"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部署架构</a:t>
            </a:r>
            <a:endPar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28" name="Picture 4"/>
          <p:cNvPicPr>
            <a:picLocks noChangeAspect="1" noChangeArrowheads="1"/>
          </p:cNvPicPr>
          <p:nvPr/>
        </p:nvPicPr>
        <p:blipFill>
          <a:blip r:embed="rId3"/>
          <a:srcRect/>
          <a:stretch/>
        </p:blipFill>
        <p:spPr bwMode="auto">
          <a:xfrm>
            <a:off x="4276374" y="774661"/>
            <a:ext cx="3639251" cy="548702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B08C431-FAD9-4784-B08E-617E0D3724CF}"/>
              </a:ext>
            </a:extLst>
          </p:cNvPr>
          <p:cNvSpPr txBox="1"/>
          <p:nvPr/>
        </p:nvSpPr>
        <p:spPr>
          <a:xfrm>
            <a:off x="1657165" y="2437958"/>
            <a:ext cx="2340705" cy="369332"/>
          </a:xfrm>
          <a:prstGeom prst="rect">
            <a:avLst/>
          </a:prstGeom>
          <a:noFill/>
        </p:spPr>
        <p:txBody>
          <a:bodyPr wrap="none" rtlCol="0">
            <a:spAutoFit/>
          </a:bodyPr>
          <a:lstStyle/>
          <a:p>
            <a:r>
              <a:rPr lang="zh-CN" altLang="en-US" dirty="0"/>
              <a:t>反向代理服务器集群</a:t>
            </a:r>
          </a:p>
        </p:txBody>
      </p:sp>
      <p:sp>
        <p:nvSpPr>
          <p:cNvPr id="10" name="文本框 9">
            <a:extLst>
              <a:ext uri="{FF2B5EF4-FFF2-40B4-BE49-F238E27FC236}">
                <a16:creationId xmlns:a16="http://schemas.microsoft.com/office/drawing/2014/main" id="{FEB04D8D-DFFD-4B14-88C2-4F9BE3D7AE55}"/>
              </a:ext>
            </a:extLst>
          </p:cNvPr>
          <p:cNvSpPr txBox="1"/>
          <p:nvPr/>
        </p:nvSpPr>
        <p:spPr>
          <a:xfrm>
            <a:off x="8697567" y="1338504"/>
            <a:ext cx="2492990" cy="646331"/>
          </a:xfrm>
          <a:prstGeom prst="rect">
            <a:avLst/>
          </a:prstGeom>
          <a:noFill/>
        </p:spPr>
        <p:txBody>
          <a:bodyPr wrap="none" rtlCol="0">
            <a:spAutoFit/>
          </a:bodyPr>
          <a:lstStyle/>
          <a:p>
            <a:r>
              <a:rPr lang="zh-CN" altLang="en-US" dirty="0"/>
              <a:t>用户和管理员</a:t>
            </a:r>
            <a:endParaRPr lang="en-US" altLang="zh-CN" dirty="0"/>
          </a:p>
          <a:p>
            <a:r>
              <a:rPr lang="zh-CN" altLang="en-US" dirty="0"/>
              <a:t>通过终端设备访问系统</a:t>
            </a:r>
          </a:p>
        </p:txBody>
      </p:sp>
      <p:sp>
        <p:nvSpPr>
          <p:cNvPr id="13" name="文本框 12">
            <a:extLst>
              <a:ext uri="{FF2B5EF4-FFF2-40B4-BE49-F238E27FC236}">
                <a16:creationId xmlns:a16="http://schemas.microsoft.com/office/drawing/2014/main" id="{7DA4C826-80BA-43D4-8486-FA47EEAE70F5}"/>
              </a:ext>
            </a:extLst>
          </p:cNvPr>
          <p:cNvSpPr txBox="1"/>
          <p:nvPr/>
        </p:nvSpPr>
        <p:spPr>
          <a:xfrm>
            <a:off x="8863317" y="3314578"/>
            <a:ext cx="1338828" cy="369332"/>
          </a:xfrm>
          <a:prstGeom prst="rect">
            <a:avLst/>
          </a:prstGeom>
          <a:noFill/>
        </p:spPr>
        <p:txBody>
          <a:bodyPr wrap="none" rtlCol="0">
            <a:spAutoFit/>
          </a:bodyPr>
          <a:lstStyle/>
          <a:p>
            <a:r>
              <a:rPr lang="zh-CN" altLang="en-US" dirty="0"/>
              <a:t>网页服务器</a:t>
            </a:r>
          </a:p>
        </p:txBody>
      </p:sp>
      <p:sp>
        <p:nvSpPr>
          <p:cNvPr id="14" name="文本框 13">
            <a:extLst>
              <a:ext uri="{FF2B5EF4-FFF2-40B4-BE49-F238E27FC236}">
                <a16:creationId xmlns:a16="http://schemas.microsoft.com/office/drawing/2014/main" id="{CA5D5662-34B7-438E-8D7D-F3EF85AAABA8}"/>
              </a:ext>
            </a:extLst>
          </p:cNvPr>
          <p:cNvSpPr txBox="1"/>
          <p:nvPr/>
        </p:nvSpPr>
        <p:spPr>
          <a:xfrm>
            <a:off x="1797447" y="4388387"/>
            <a:ext cx="1338828" cy="369332"/>
          </a:xfrm>
          <a:prstGeom prst="rect">
            <a:avLst/>
          </a:prstGeom>
          <a:noFill/>
        </p:spPr>
        <p:txBody>
          <a:bodyPr wrap="none" rtlCol="0">
            <a:spAutoFit/>
          </a:bodyPr>
          <a:lstStyle/>
          <a:p>
            <a:r>
              <a:rPr lang="zh-CN" altLang="en-US" dirty="0"/>
              <a:t>微服务集合</a:t>
            </a:r>
          </a:p>
        </p:txBody>
      </p:sp>
      <p:sp>
        <p:nvSpPr>
          <p:cNvPr id="2" name="文本框 1">
            <a:extLst>
              <a:ext uri="{FF2B5EF4-FFF2-40B4-BE49-F238E27FC236}">
                <a16:creationId xmlns:a16="http://schemas.microsoft.com/office/drawing/2014/main" id="{84DAC7A9-7670-419F-A40A-89308A46704F}"/>
              </a:ext>
            </a:extLst>
          </p:cNvPr>
          <p:cNvSpPr txBox="1"/>
          <p:nvPr/>
        </p:nvSpPr>
        <p:spPr>
          <a:xfrm>
            <a:off x="8863317" y="5474423"/>
            <a:ext cx="1569660" cy="369332"/>
          </a:xfrm>
          <a:prstGeom prst="rect">
            <a:avLst/>
          </a:prstGeom>
          <a:noFill/>
        </p:spPr>
        <p:txBody>
          <a:bodyPr wrap="none" rtlCol="0">
            <a:spAutoFit/>
          </a:bodyPr>
          <a:lstStyle/>
          <a:p>
            <a:r>
              <a:rPr lang="zh-CN" altLang="en-US" dirty="0"/>
              <a:t>分布式数据库</a:t>
            </a:r>
          </a:p>
        </p:txBody>
      </p:sp>
      <p:cxnSp>
        <p:nvCxnSpPr>
          <p:cNvPr id="11" name="直接箭头连接符 10">
            <a:extLst>
              <a:ext uri="{FF2B5EF4-FFF2-40B4-BE49-F238E27FC236}">
                <a16:creationId xmlns:a16="http://schemas.microsoft.com/office/drawing/2014/main" id="{C81DA36B-A3FE-4AA2-9193-A7FB051607C2}"/>
              </a:ext>
            </a:extLst>
          </p:cNvPr>
          <p:cNvCxnSpPr>
            <a:endCxn id="10" idx="1"/>
          </p:cNvCxnSpPr>
          <p:nvPr/>
        </p:nvCxnSpPr>
        <p:spPr>
          <a:xfrm>
            <a:off x="7791450" y="1526640"/>
            <a:ext cx="906117" cy="135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2AFF3C9-8675-4BC9-A77F-133323C3C506}"/>
              </a:ext>
            </a:extLst>
          </p:cNvPr>
          <p:cNvCxnSpPr>
            <a:endCxn id="3" idx="3"/>
          </p:cNvCxnSpPr>
          <p:nvPr/>
        </p:nvCxnSpPr>
        <p:spPr>
          <a:xfrm flipH="1">
            <a:off x="3997870" y="2567369"/>
            <a:ext cx="1488530" cy="5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B43FB20-5830-477C-8025-E8DFE9F352B3}"/>
              </a:ext>
            </a:extLst>
          </p:cNvPr>
          <p:cNvCxnSpPr>
            <a:endCxn id="13" idx="1"/>
          </p:cNvCxnSpPr>
          <p:nvPr/>
        </p:nvCxnSpPr>
        <p:spPr>
          <a:xfrm flipV="1">
            <a:off x="7248525" y="3499244"/>
            <a:ext cx="1614792" cy="25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E57CFAC-E594-4E61-B24C-223D0DD20751}"/>
              </a:ext>
            </a:extLst>
          </p:cNvPr>
          <p:cNvCxnSpPr>
            <a:endCxn id="14" idx="3"/>
          </p:cNvCxnSpPr>
          <p:nvPr/>
        </p:nvCxnSpPr>
        <p:spPr>
          <a:xfrm flipH="1">
            <a:off x="3136275" y="4467413"/>
            <a:ext cx="1445250" cy="105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2C1DDB3-7E32-4AD9-8A19-1AC5B425BCC4}"/>
              </a:ext>
            </a:extLst>
          </p:cNvPr>
          <p:cNvCxnSpPr>
            <a:endCxn id="2" idx="1"/>
          </p:cNvCxnSpPr>
          <p:nvPr/>
        </p:nvCxnSpPr>
        <p:spPr>
          <a:xfrm>
            <a:off x="7248525" y="5620247"/>
            <a:ext cx="1614792" cy="38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882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架构风格</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4"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主要架构风格</a:t>
            </a:r>
          </a:p>
        </p:txBody>
      </p:sp>
      <p:sp>
        <p:nvSpPr>
          <p:cNvPr id="25" name="圆角矩形 24"/>
          <p:cNvSpPr/>
          <p:nvPr/>
        </p:nvSpPr>
        <p:spPr>
          <a:xfrm>
            <a:off x="1863090" y="5357495"/>
            <a:ext cx="2741295" cy="467995"/>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面向对象架构</a:t>
            </a:r>
            <a:endParaRPr kumimoji="1" lang="en-GB" altLang="zh-CN" dirty="0">
              <a:solidFill>
                <a:srgbClr val="002060"/>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4754689" y="3091927"/>
            <a:ext cx="2699536" cy="468000"/>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分层架构</a:t>
            </a:r>
          </a:p>
        </p:txBody>
      </p:sp>
      <p:sp>
        <p:nvSpPr>
          <p:cNvPr id="2" name="圆角矩形 1"/>
          <p:cNvSpPr/>
          <p:nvPr/>
        </p:nvSpPr>
        <p:spPr>
          <a:xfrm>
            <a:off x="7716981" y="5357334"/>
            <a:ext cx="2699536" cy="468000"/>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微服务架构</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架构风格</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4"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主要架构风格</a:t>
            </a:r>
          </a:p>
        </p:txBody>
      </p:sp>
      <p:sp>
        <p:nvSpPr>
          <p:cNvPr id="25" name="圆角矩形 24"/>
          <p:cNvSpPr/>
          <p:nvPr/>
        </p:nvSpPr>
        <p:spPr>
          <a:xfrm>
            <a:off x="330481" y="735605"/>
            <a:ext cx="11504223" cy="435364"/>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面向对象架构</a:t>
            </a:r>
            <a:endParaRPr kumimoji="1" lang="en-GB" altLang="zh-CN" dirty="0">
              <a:solidFill>
                <a:srgbClr val="002060"/>
              </a:solidFill>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2281954" y="1561763"/>
          <a:ext cx="7878046" cy="4576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架构风格</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4"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主要架构风格</a:t>
            </a:r>
          </a:p>
        </p:txBody>
      </p:sp>
      <p:sp>
        <p:nvSpPr>
          <p:cNvPr id="25" name="圆角矩形 24"/>
          <p:cNvSpPr/>
          <p:nvPr/>
        </p:nvSpPr>
        <p:spPr>
          <a:xfrm>
            <a:off x="1863090" y="5357495"/>
            <a:ext cx="2741295" cy="467995"/>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面向对象架构</a:t>
            </a:r>
            <a:endParaRPr kumimoji="1" lang="en-GB" altLang="zh-CN" dirty="0">
              <a:solidFill>
                <a:srgbClr val="002060"/>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4754689" y="3091927"/>
            <a:ext cx="2699536" cy="468000"/>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分层架构</a:t>
            </a:r>
          </a:p>
        </p:txBody>
      </p:sp>
      <p:sp>
        <p:nvSpPr>
          <p:cNvPr id="2" name="圆角矩形 1"/>
          <p:cNvSpPr/>
          <p:nvPr/>
        </p:nvSpPr>
        <p:spPr>
          <a:xfrm>
            <a:off x="7716981" y="5357334"/>
            <a:ext cx="2699536" cy="468000"/>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微服务架构</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直线连接符 146"/>
          <p:cNvCxnSpPr/>
          <p:nvPr/>
        </p:nvCxnSpPr>
        <p:spPr>
          <a:xfrm>
            <a:off x="357297" y="698777"/>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330481" y="198355"/>
            <a:ext cx="9393866" cy="460375"/>
          </a:xfrm>
          <a:prstGeom prst="rect">
            <a:avLst/>
          </a:prstGeom>
          <a:noFill/>
        </p:spPr>
        <p:txBody>
          <a:bodyPr wrap="square" rtlCol="0">
            <a:spAutoFit/>
          </a:bodyPr>
          <a:lstStyle/>
          <a:p>
            <a:r>
              <a:rPr kumimoji="1" lang="zh-CN" altLang="en-US" sz="2400" b="1" dirty="0">
                <a:solidFill>
                  <a:srgbClr val="002060"/>
                </a:solidFill>
                <a:latin typeface="微软雅黑" panose="020B0503020204020204" pitchFamily="34" charset="-122"/>
                <a:ea typeface="微软雅黑" panose="020B0503020204020204" pitchFamily="34" charset="-122"/>
              </a:rPr>
              <a:t>架构风格</a:t>
            </a:r>
          </a:p>
        </p:txBody>
      </p:sp>
      <p:cxnSp>
        <p:nvCxnSpPr>
          <p:cNvPr id="39" name="直线连接符 38"/>
          <p:cNvCxnSpPr/>
          <p:nvPr/>
        </p:nvCxnSpPr>
        <p:spPr>
          <a:xfrm>
            <a:off x="357297" y="6337573"/>
            <a:ext cx="1147740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4210" y="775497"/>
            <a:ext cx="11460494" cy="307777"/>
          </a:xfrm>
          <a:prstGeom prst="rect">
            <a:avLst/>
          </a:prstGeom>
          <a:solidFill>
            <a:srgbClr val="002060"/>
          </a:solidFill>
          <a:ln>
            <a:solidFill>
              <a:srgbClr val="002060"/>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itchFamily="2" charset="-122"/>
              </a:defRPr>
            </a:lvl9pPr>
          </a:lstStyle>
          <a:p>
            <a:pPr algn="ctr">
              <a:lnSpc>
                <a:spcPct val="100000"/>
              </a:lnSpc>
              <a:spcBef>
                <a:spcPct val="0"/>
              </a:spcBef>
              <a:buNone/>
              <a:defRPr/>
            </a:pPr>
            <a:r>
              <a:rPr kumimoji="1" lang="zh-CN" altLang="en-US" sz="1400" b="1" dirty="0">
                <a:solidFill>
                  <a:srgbClr val="FFFFFF"/>
                </a:solidFill>
                <a:latin typeface="Arial" panose="020B0604020202020204" pitchFamily="34" charset="0"/>
                <a:ea typeface="微软雅黑" panose="020B0503020204020204" pitchFamily="34" charset="-122"/>
                <a:cs typeface="Arial" panose="020B0604020202020204" pitchFamily="34" charset="0"/>
              </a:rPr>
              <a:t>主要架构风格</a:t>
            </a:r>
          </a:p>
        </p:txBody>
      </p:sp>
      <p:sp>
        <p:nvSpPr>
          <p:cNvPr id="26" name="圆角矩形 25"/>
          <p:cNvSpPr/>
          <p:nvPr/>
        </p:nvSpPr>
        <p:spPr>
          <a:xfrm>
            <a:off x="357296" y="775497"/>
            <a:ext cx="11477408" cy="307774"/>
          </a:xfrm>
          <a:prstGeom prst="roundRect">
            <a:avLst/>
          </a:prstGeom>
          <a:solidFill>
            <a:schemeClr val="bg1"/>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2060"/>
                </a:solidFill>
                <a:latin typeface="微软雅黑" panose="020B0503020204020204" pitchFamily="34" charset="-122"/>
                <a:ea typeface="微软雅黑" panose="020B0503020204020204" pitchFamily="34" charset="-122"/>
              </a:rPr>
              <a:t>分层架构</a:t>
            </a:r>
          </a:p>
        </p:txBody>
      </p:sp>
      <p:pic>
        <p:nvPicPr>
          <p:cNvPr id="6" name="图片 5"/>
          <p:cNvPicPr>
            <a:picLocks noChangeAspect="1"/>
          </p:cNvPicPr>
          <p:nvPr/>
        </p:nvPicPr>
        <p:blipFill>
          <a:blip r:embed="rId3"/>
          <a:stretch>
            <a:fillRect/>
          </a:stretch>
        </p:blipFill>
        <p:spPr>
          <a:xfrm>
            <a:off x="2475658" y="1292315"/>
            <a:ext cx="7513072" cy="49908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82307d6b-6e90-478c-a9f6-05a9ea49037c}"/>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756,&quot;width&quot;:655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40,&quot;width&quot;:1228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315,&quot;width&quot;:17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2864</Words>
  <Application>Microsoft Office PowerPoint</Application>
  <PresentationFormat>宽屏</PresentationFormat>
  <Paragraphs>275</Paragraphs>
  <Slides>34</Slides>
  <Notes>33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DengXian</vt:lpstr>
      <vt:lpstr>DengXian</vt:lpstr>
      <vt:lpstr>DengXian Light</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玏晨</dc:creator>
  <cp:lastModifiedBy>李 航宇</cp:lastModifiedBy>
  <cp:revision>12</cp:revision>
  <cp:lastPrinted>2021-06-25T04:18:41Z</cp:lastPrinted>
  <dcterms:created xsi:type="dcterms:W3CDTF">2021-06-25T04:18:41Z</dcterms:created>
  <dcterms:modified xsi:type="dcterms:W3CDTF">2021-06-25T06:09:50Z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4B0664446FB9440AB3D95E39F876699B</vt:lpwstr>
  </property>
</Properties>
</file>